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4" r:id="rId6"/>
    <p:sldMasterId id="2147483696" r:id="rId7"/>
  </p:sldMasterIdLst>
  <p:notesMasterIdLst>
    <p:notesMasterId r:id="rId22"/>
  </p:notesMasterIdLst>
  <p:sldIdLst>
    <p:sldId id="325" r:id="rId8"/>
    <p:sldId id="379" r:id="rId9"/>
    <p:sldId id="359" r:id="rId10"/>
    <p:sldId id="380" r:id="rId11"/>
    <p:sldId id="361" r:id="rId12"/>
    <p:sldId id="617" r:id="rId13"/>
    <p:sldId id="623" r:id="rId14"/>
    <p:sldId id="621" r:id="rId15"/>
    <p:sldId id="619" r:id="rId16"/>
    <p:sldId id="308" r:id="rId17"/>
    <p:sldId id="362" r:id="rId18"/>
    <p:sldId id="378" r:id="rId19"/>
    <p:sldId id="622" r:id="rId20"/>
    <p:sldId id="256"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0" autoAdjust="0"/>
    <p:restoredTop sz="92925" autoAdjust="0"/>
  </p:normalViewPr>
  <p:slideViewPr>
    <p:cSldViewPr snapToGrid="0">
      <p:cViewPr varScale="1">
        <p:scale>
          <a:sx n="119" d="100"/>
          <a:sy n="119" d="100"/>
        </p:scale>
        <p:origin x="720"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6CDB9-10EB-41EE-B8EA-83D3B5502569}"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4C1059D0-DAC6-420F-B1B1-AEB717B969DD}">
      <dgm:prSet/>
      <dgm:spPr/>
      <dgm:t>
        <a:bodyPr/>
        <a:lstStyle/>
        <a:p>
          <a:r>
            <a:rPr lang="nl-NL" dirty="0"/>
            <a:t>Je kunt vanuit betrouwbare bronnen voorbeelden benoemen van uitdagingen voor de toekomst op het gebied van gezondheid vanuit o.a. het model positieve gezondheid en </a:t>
          </a:r>
          <a:r>
            <a:rPr lang="nl-NL" dirty="0" err="1"/>
            <a:t>Lalonde</a:t>
          </a:r>
          <a:r>
            <a:rPr lang="nl-NL" dirty="0"/>
            <a:t>.</a:t>
          </a:r>
          <a:endParaRPr lang="en-US" dirty="0"/>
        </a:p>
      </dgm:t>
    </dgm:pt>
    <dgm:pt modelId="{1296E141-894B-4851-A873-0E452728CCF9}" type="parTrans" cxnId="{536B64C8-BCF5-431C-B857-B75DB0B02E9D}">
      <dgm:prSet/>
      <dgm:spPr/>
      <dgm:t>
        <a:bodyPr/>
        <a:lstStyle/>
        <a:p>
          <a:endParaRPr lang="en-US"/>
        </a:p>
      </dgm:t>
    </dgm:pt>
    <dgm:pt modelId="{5BC144AE-5CB5-45AC-8CC1-10CC45C7EDCE}" type="sibTrans" cxnId="{536B64C8-BCF5-431C-B857-B75DB0B02E9D}">
      <dgm:prSet/>
      <dgm:spPr/>
      <dgm:t>
        <a:bodyPr/>
        <a:lstStyle/>
        <a:p>
          <a:endParaRPr lang="en-US"/>
        </a:p>
      </dgm:t>
    </dgm:pt>
    <dgm:pt modelId="{90DA124D-F6A6-4264-B5AB-81E226AA0A96}">
      <dgm:prSet/>
      <dgm:spPr/>
      <dgm:t>
        <a:bodyPr/>
        <a:lstStyle/>
        <a:p>
          <a:r>
            <a:rPr lang="nl-NL" dirty="0"/>
            <a:t>Je kunt uitdagingen koppelen aan sociale en technologische innovaties.</a:t>
          </a:r>
          <a:endParaRPr lang="en-US" dirty="0"/>
        </a:p>
      </dgm:t>
    </dgm:pt>
    <dgm:pt modelId="{9C4FD553-0D9C-487F-A5D2-289EFF05E42A}" type="parTrans" cxnId="{E3F30C4A-8940-4B29-ADB9-36ECC1143059}">
      <dgm:prSet/>
      <dgm:spPr/>
      <dgm:t>
        <a:bodyPr/>
        <a:lstStyle/>
        <a:p>
          <a:endParaRPr lang="en-US"/>
        </a:p>
      </dgm:t>
    </dgm:pt>
    <dgm:pt modelId="{3A2D9F1B-67AE-4CC9-907D-2B6A73398956}" type="sibTrans" cxnId="{E3F30C4A-8940-4B29-ADB9-36ECC1143059}">
      <dgm:prSet/>
      <dgm:spPr/>
      <dgm:t>
        <a:bodyPr/>
        <a:lstStyle/>
        <a:p>
          <a:endParaRPr lang="en-US"/>
        </a:p>
      </dgm:t>
    </dgm:pt>
    <dgm:pt modelId="{F811D622-803E-BE40-AD86-ED88330E58C1}">
      <dgm:prSet/>
      <dgm:spPr/>
      <dgm:t>
        <a:bodyPr/>
        <a:lstStyle/>
        <a:p>
          <a:r>
            <a:rPr lang="nl-NL" dirty="0"/>
            <a:t>Terugblik afgelopen periode</a:t>
          </a:r>
        </a:p>
      </dgm:t>
    </dgm:pt>
    <dgm:pt modelId="{6AE9F0E6-ACCC-F845-92AF-D651253D25A1}" type="parTrans" cxnId="{FAB9EDC7-1DCD-414C-B6D4-CF8A9336E9DA}">
      <dgm:prSet/>
      <dgm:spPr/>
      <dgm:t>
        <a:bodyPr/>
        <a:lstStyle/>
        <a:p>
          <a:endParaRPr lang="nl-NL"/>
        </a:p>
      </dgm:t>
    </dgm:pt>
    <dgm:pt modelId="{FE9ECE5F-FE2A-2741-888C-5216210054D9}" type="sibTrans" cxnId="{FAB9EDC7-1DCD-414C-B6D4-CF8A9336E9DA}">
      <dgm:prSet/>
      <dgm:spPr/>
      <dgm:t>
        <a:bodyPr/>
        <a:lstStyle/>
        <a:p>
          <a:endParaRPr lang="nl-NL"/>
        </a:p>
      </dgm:t>
    </dgm:pt>
    <dgm:pt modelId="{97276F77-B25E-E049-91C2-E327AD20515D}" type="pres">
      <dgm:prSet presAssocID="{15D6CDB9-10EB-41EE-B8EA-83D3B5502569}" presName="vert0" presStyleCnt="0">
        <dgm:presLayoutVars>
          <dgm:dir/>
          <dgm:animOne val="branch"/>
          <dgm:animLvl val="lvl"/>
        </dgm:presLayoutVars>
      </dgm:prSet>
      <dgm:spPr/>
    </dgm:pt>
    <dgm:pt modelId="{173A8563-3858-574D-9F56-20DC1AE69894}" type="pres">
      <dgm:prSet presAssocID="{F811D622-803E-BE40-AD86-ED88330E58C1}" presName="thickLine" presStyleLbl="alignNode1" presStyleIdx="0" presStyleCnt="3"/>
      <dgm:spPr/>
    </dgm:pt>
    <dgm:pt modelId="{43B8B940-EF85-AF4D-87D9-2E46E679AB85}" type="pres">
      <dgm:prSet presAssocID="{F811D622-803E-BE40-AD86-ED88330E58C1}" presName="horz1" presStyleCnt="0"/>
      <dgm:spPr/>
    </dgm:pt>
    <dgm:pt modelId="{82984F6D-BDFC-5448-9E5A-6EFBF34E14D7}" type="pres">
      <dgm:prSet presAssocID="{F811D622-803E-BE40-AD86-ED88330E58C1}" presName="tx1" presStyleLbl="revTx" presStyleIdx="0" presStyleCnt="3"/>
      <dgm:spPr/>
    </dgm:pt>
    <dgm:pt modelId="{2377D06A-615B-034C-8CB9-6E891C209261}" type="pres">
      <dgm:prSet presAssocID="{F811D622-803E-BE40-AD86-ED88330E58C1}" presName="vert1" presStyleCnt="0"/>
      <dgm:spPr/>
    </dgm:pt>
    <dgm:pt modelId="{71DDEA23-C7F5-A64F-8FB5-9785C51FD8A5}" type="pres">
      <dgm:prSet presAssocID="{4C1059D0-DAC6-420F-B1B1-AEB717B969DD}" presName="thickLine" presStyleLbl="alignNode1" presStyleIdx="1" presStyleCnt="3"/>
      <dgm:spPr/>
    </dgm:pt>
    <dgm:pt modelId="{0E2F706D-87D9-4D40-9DCB-5F8BFDF4A993}" type="pres">
      <dgm:prSet presAssocID="{4C1059D0-DAC6-420F-B1B1-AEB717B969DD}" presName="horz1" presStyleCnt="0"/>
      <dgm:spPr/>
    </dgm:pt>
    <dgm:pt modelId="{FC15FB53-FA84-A94D-9996-5021BF5D3846}" type="pres">
      <dgm:prSet presAssocID="{4C1059D0-DAC6-420F-B1B1-AEB717B969DD}" presName="tx1" presStyleLbl="revTx" presStyleIdx="1" presStyleCnt="3"/>
      <dgm:spPr/>
    </dgm:pt>
    <dgm:pt modelId="{6C20CDAD-F7FF-3D4B-B999-F2D573EE1568}" type="pres">
      <dgm:prSet presAssocID="{4C1059D0-DAC6-420F-B1B1-AEB717B969DD}" presName="vert1" presStyleCnt="0"/>
      <dgm:spPr/>
    </dgm:pt>
    <dgm:pt modelId="{218A47ED-761A-FC42-A4E9-8839113A87E2}" type="pres">
      <dgm:prSet presAssocID="{90DA124D-F6A6-4264-B5AB-81E226AA0A96}" presName="thickLine" presStyleLbl="alignNode1" presStyleIdx="2" presStyleCnt="3"/>
      <dgm:spPr/>
    </dgm:pt>
    <dgm:pt modelId="{F3B7E298-F5ED-A140-8C67-C1ECA066AB83}" type="pres">
      <dgm:prSet presAssocID="{90DA124D-F6A6-4264-B5AB-81E226AA0A96}" presName="horz1" presStyleCnt="0"/>
      <dgm:spPr/>
    </dgm:pt>
    <dgm:pt modelId="{9572211F-F81D-3D46-97C3-B2DEA36D9C85}" type="pres">
      <dgm:prSet presAssocID="{90DA124D-F6A6-4264-B5AB-81E226AA0A96}" presName="tx1" presStyleLbl="revTx" presStyleIdx="2" presStyleCnt="3"/>
      <dgm:spPr/>
    </dgm:pt>
    <dgm:pt modelId="{92A2593D-34C4-CD4D-A54D-26A69588B35F}" type="pres">
      <dgm:prSet presAssocID="{90DA124D-F6A6-4264-B5AB-81E226AA0A96}" presName="vert1" presStyleCnt="0"/>
      <dgm:spPr/>
    </dgm:pt>
  </dgm:ptLst>
  <dgm:cxnLst>
    <dgm:cxn modelId="{61B5BB13-B84B-454E-B128-2E70AF129F9A}" type="presOf" srcId="{90DA124D-F6A6-4264-B5AB-81E226AA0A96}" destId="{9572211F-F81D-3D46-97C3-B2DEA36D9C85}" srcOrd="0" destOrd="0" presId="urn:microsoft.com/office/officeart/2008/layout/LinedList"/>
    <dgm:cxn modelId="{4E943118-0855-DF4C-9C32-92FCBD611C3E}" type="presOf" srcId="{F811D622-803E-BE40-AD86-ED88330E58C1}" destId="{82984F6D-BDFC-5448-9E5A-6EFBF34E14D7}" srcOrd="0" destOrd="0" presId="urn:microsoft.com/office/officeart/2008/layout/LinedList"/>
    <dgm:cxn modelId="{E3F30C4A-8940-4B29-ADB9-36ECC1143059}" srcId="{15D6CDB9-10EB-41EE-B8EA-83D3B5502569}" destId="{90DA124D-F6A6-4264-B5AB-81E226AA0A96}" srcOrd="2" destOrd="0" parTransId="{9C4FD553-0D9C-487F-A5D2-289EFF05E42A}" sibTransId="{3A2D9F1B-67AE-4CC9-907D-2B6A73398956}"/>
    <dgm:cxn modelId="{A66A5AB0-C1F0-AA43-878B-0202D10A1E32}" type="presOf" srcId="{4C1059D0-DAC6-420F-B1B1-AEB717B969DD}" destId="{FC15FB53-FA84-A94D-9996-5021BF5D3846}" srcOrd="0" destOrd="0" presId="urn:microsoft.com/office/officeart/2008/layout/LinedList"/>
    <dgm:cxn modelId="{20B292C6-4E25-234B-8A7E-3B2757CA9158}" type="presOf" srcId="{15D6CDB9-10EB-41EE-B8EA-83D3B5502569}" destId="{97276F77-B25E-E049-91C2-E327AD20515D}" srcOrd="0" destOrd="0" presId="urn:microsoft.com/office/officeart/2008/layout/LinedList"/>
    <dgm:cxn modelId="{FAB9EDC7-1DCD-414C-B6D4-CF8A9336E9DA}" srcId="{15D6CDB9-10EB-41EE-B8EA-83D3B5502569}" destId="{F811D622-803E-BE40-AD86-ED88330E58C1}" srcOrd="0" destOrd="0" parTransId="{6AE9F0E6-ACCC-F845-92AF-D651253D25A1}" sibTransId="{FE9ECE5F-FE2A-2741-888C-5216210054D9}"/>
    <dgm:cxn modelId="{536B64C8-BCF5-431C-B857-B75DB0B02E9D}" srcId="{15D6CDB9-10EB-41EE-B8EA-83D3B5502569}" destId="{4C1059D0-DAC6-420F-B1B1-AEB717B969DD}" srcOrd="1" destOrd="0" parTransId="{1296E141-894B-4851-A873-0E452728CCF9}" sibTransId="{5BC144AE-5CB5-45AC-8CC1-10CC45C7EDCE}"/>
    <dgm:cxn modelId="{3E6AB9E9-CC22-954B-89E7-84535BAC09D5}" type="presParOf" srcId="{97276F77-B25E-E049-91C2-E327AD20515D}" destId="{173A8563-3858-574D-9F56-20DC1AE69894}" srcOrd="0" destOrd="0" presId="urn:microsoft.com/office/officeart/2008/layout/LinedList"/>
    <dgm:cxn modelId="{C38AD9EE-F0A0-2547-9E1D-4A9CF61891B2}" type="presParOf" srcId="{97276F77-B25E-E049-91C2-E327AD20515D}" destId="{43B8B940-EF85-AF4D-87D9-2E46E679AB85}" srcOrd="1" destOrd="0" presId="urn:microsoft.com/office/officeart/2008/layout/LinedList"/>
    <dgm:cxn modelId="{91CBA326-ED92-5A43-B842-D498A4C7F589}" type="presParOf" srcId="{43B8B940-EF85-AF4D-87D9-2E46E679AB85}" destId="{82984F6D-BDFC-5448-9E5A-6EFBF34E14D7}" srcOrd="0" destOrd="0" presId="urn:microsoft.com/office/officeart/2008/layout/LinedList"/>
    <dgm:cxn modelId="{F1A33269-2D2B-3047-BE16-55823E964222}" type="presParOf" srcId="{43B8B940-EF85-AF4D-87D9-2E46E679AB85}" destId="{2377D06A-615B-034C-8CB9-6E891C209261}" srcOrd="1" destOrd="0" presId="urn:microsoft.com/office/officeart/2008/layout/LinedList"/>
    <dgm:cxn modelId="{CCF8BA27-C32F-574F-9F1A-601A60EDFD60}" type="presParOf" srcId="{97276F77-B25E-E049-91C2-E327AD20515D}" destId="{71DDEA23-C7F5-A64F-8FB5-9785C51FD8A5}" srcOrd="2" destOrd="0" presId="urn:microsoft.com/office/officeart/2008/layout/LinedList"/>
    <dgm:cxn modelId="{65C488A0-246A-0041-B1F3-0435F83BD9FA}" type="presParOf" srcId="{97276F77-B25E-E049-91C2-E327AD20515D}" destId="{0E2F706D-87D9-4D40-9DCB-5F8BFDF4A993}" srcOrd="3" destOrd="0" presId="urn:microsoft.com/office/officeart/2008/layout/LinedList"/>
    <dgm:cxn modelId="{C5CAD3E4-6580-544E-85B0-EB1FA4624AB6}" type="presParOf" srcId="{0E2F706D-87D9-4D40-9DCB-5F8BFDF4A993}" destId="{FC15FB53-FA84-A94D-9996-5021BF5D3846}" srcOrd="0" destOrd="0" presId="urn:microsoft.com/office/officeart/2008/layout/LinedList"/>
    <dgm:cxn modelId="{750E0E58-BF26-D243-9254-C67D0C16B27C}" type="presParOf" srcId="{0E2F706D-87D9-4D40-9DCB-5F8BFDF4A993}" destId="{6C20CDAD-F7FF-3D4B-B999-F2D573EE1568}" srcOrd="1" destOrd="0" presId="urn:microsoft.com/office/officeart/2008/layout/LinedList"/>
    <dgm:cxn modelId="{548A7C4B-A767-D740-89D5-176923016D42}" type="presParOf" srcId="{97276F77-B25E-E049-91C2-E327AD20515D}" destId="{218A47ED-761A-FC42-A4E9-8839113A87E2}" srcOrd="4" destOrd="0" presId="urn:microsoft.com/office/officeart/2008/layout/LinedList"/>
    <dgm:cxn modelId="{A1AB8165-3AB5-2A49-8CF9-F524280D29F3}" type="presParOf" srcId="{97276F77-B25E-E049-91C2-E327AD20515D}" destId="{F3B7E298-F5ED-A140-8C67-C1ECA066AB83}" srcOrd="5" destOrd="0" presId="urn:microsoft.com/office/officeart/2008/layout/LinedList"/>
    <dgm:cxn modelId="{BE598C01-91E5-214D-9922-FF956D4E6F8B}" type="presParOf" srcId="{F3B7E298-F5ED-A140-8C67-C1ECA066AB83}" destId="{9572211F-F81D-3D46-97C3-B2DEA36D9C85}" srcOrd="0" destOrd="0" presId="urn:microsoft.com/office/officeart/2008/layout/LinedList"/>
    <dgm:cxn modelId="{3C8133F8-64D8-A346-A1F5-D4E2A1B71883}" type="presParOf" srcId="{F3B7E298-F5ED-A140-8C67-C1ECA066AB83}" destId="{92A2593D-34C4-CD4D-A54D-26A69588B3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710CF-6C14-4A69-A217-93622883E18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C2B2E5E0-DA09-4A02-ACA7-5802623F814D}">
      <dgm:prSet/>
      <dgm:spPr/>
      <dgm:t>
        <a:bodyPr/>
        <a:lstStyle/>
        <a:p>
          <a:r>
            <a:rPr lang="nl-NL"/>
            <a:t>Inzicht in opleidingen </a:t>
          </a:r>
          <a:endParaRPr lang="en-US"/>
        </a:p>
      </dgm:t>
    </dgm:pt>
    <dgm:pt modelId="{47AA525B-089C-47BC-80A4-F48D1D5834C4}" type="parTrans" cxnId="{F834367A-6DBD-455C-B883-0C30EACCFF46}">
      <dgm:prSet/>
      <dgm:spPr/>
      <dgm:t>
        <a:bodyPr/>
        <a:lstStyle/>
        <a:p>
          <a:endParaRPr lang="en-US"/>
        </a:p>
      </dgm:t>
    </dgm:pt>
    <dgm:pt modelId="{3FD0C7F0-9C48-4C6A-ADF2-359DA05995D6}" type="sibTrans" cxnId="{F834367A-6DBD-455C-B883-0C30EACCFF46}">
      <dgm:prSet/>
      <dgm:spPr/>
      <dgm:t>
        <a:bodyPr/>
        <a:lstStyle/>
        <a:p>
          <a:endParaRPr lang="en-US"/>
        </a:p>
      </dgm:t>
    </dgm:pt>
    <dgm:pt modelId="{3A53A34A-5B5F-4406-B932-C601D191EE67}">
      <dgm:prSet/>
      <dgm:spPr/>
      <dgm:t>
        <a:bodyPr/>
        <a:lstStyle/>
        <a:p>
          <a:r>
            <a:rPr lang="nl-NL"/>
            <a:t>Koppeling naar de praktijk</a:t>
          </a:r>
          <a:endParaRPr lang="en-US"/>
        </a:p>
      </dgm:t>
    </dgm:pt>
    <dgm:pt modelId="{5750923B-E2B1-48BC-A271-671BE33E5F91}" type="parTrans" cxnId="{DF40A66C-C006-4E6E-9019-A6C594B64673}">
      <dgm:prSet/>
      <dgm:spPr/>
      <dgm:t>
        <a:bodyPr/>
        <a:lstStyle/>
        <a:p>
          <a:endParaRPr lang="en-US"/>
        </a:p>
      </dgm:t>
    </dgm:pt>
    <dgm:pt modelId="{131D4A3C-1121-4A77-8EDF-5DF0CA4CD0C8}" type="sibTrans" cxnId="{DF40A66C-C006-4E6E-9019-A6C594B64673}">
      <dgm:prSet/>
      <dgm:spPr/>
      <dgm:t>
        <a:bodyPr/>
        <a:lstStyle/>
        <a:p>
          <a:endParaRPr lang="en-US"/>
        </a:p>
      </dgm:t>
    </dgm:pt>
    <dgm:pt modelId="{26D41B17-84A1-5743-86FE-38D7EF39E71E}" type="pres">
      <dgm:prSet presAssocID="{592710CF-6C14-4A69-A217-93622883E18D}" presName="hierChild1" presStyleCnt="0">
        <dgm:presLayoutVars>
          <dgm:chPref val="1"/>
          <dgm:dir/>
          <dgm:animOne val="branch"/>
          <dgm:animLvl val="lvl"/>
          <dgm:resizeHandles/>
        </dgm:presLayoutVars>
      </dgm:prSet>
      <dgm:spPr/>
    </dgm:pt>
    <dgm:pt modelId="{0BCA1348-5B75-7146-AD52-90A45E0A6A26}" type="pres">
      <dgm:prSet presAssocID="{C2B2E5E0-DA09-4A02-ACA7-5802623F814D}" presName="hierRoot1" presStyleCnt="0"/>
      <dgm:spPr/>
    </dgm:pt>
    <dgm:pt modelId="{90B1294E-1A01-4E42-85AE-07A1B94791BA}" type="pres">
      <dgm:prSet presAssocID="{C2B2E5E0-DA09-4A02-ACA7-5802623F814D}" presName="composite" presStyleCnt="0"/>
      <dgm:spPr/>
    </dgm:pt>
    <dgm:pt modelId="{2660BBFF-FB22-A947-847A-72EFED95521C}" type="pres">
      <dgm:prSet presAssocID="{C2B2E5E0-DA09-4A02-ACA7-5802623F814D}" presName="background" presStyleLbl="node0" presStyleIdx="0" presStyleCnt="2"/>
      <dgm:spPr/>
    </dgm:pt>
    <dgm:pt modelId="{969522A7-E0A8-4345-BC4A-F883E738806B}" type="pres">
      <dgm:prSet presAssocID="{C2B2E5E0-DA09-4A02-ACA7-5802623F814D}" presName="text" presStyleLbl="fgAcc0" presStyleIdx="0" presStyleCnt="2">
        <dgm:presLayoutVars>
          <dgm:chPref val="3"/>
        </dgm:presLayoutVars>
      </dgm:prSet>
      <dgm:spPr/>
    </dgm:pt>
    <dgm:pt modelId="{D0B4AB86-F0DE-4743-B944-3D9E6921BF56}" type="pres">
      <dgm:prSet presAssocID="{C2B2E5E0-DA09-4A02-ACA7-5802623F814D}" presName="hierChild2" presStyleCnt="0"/>
      <dgm:spPr/>
    </dgm:pt>
    <dgm:pt modelId="{04CFF9B0-5358-9847-9BF3-12957939229C}" type="pres">
      <dgm:prSet presAssocID="{3A53A34A-5B5F-4406-B932-C601D191EE67}" presName="hierRoot1" presStyleCnt="0"/>
      <dgm:spPr/>
    </dgm:pt>
    <dgm:pt modelId="{4FA31DE9-FFFC-7747-B511-1752900EA365}" type="pres">
      <dgm:prSet presAssocID="{3A53A34A-5B5F-4406-B932-C601D191EE67}" presName="composite" presStyleCnt="0"/>
      <dgm:spPr/>
    </dgm:pt>
    <dgm:pt modelId="{D75A4C76-BA6F-2B47-B969-59BDB686048D}" type="pres">
      <dgm:prSet presAssocID="{3A53A34A-5B5F-4406-B932-C601D191EE67}" presName="background" presStyleLbl="node0" presStyleIdx="1" presStyleCnt="2"/>
      <dgm:spPr/>
    </dgm:pt>
    <dgm:pt modelId="{AFE0DDE0-DF59-FF4A-BF50-2F94CC0BAA87}" type="pres">
      <dgm:prSet presAssocID="{3A53A34A-5B5F-4406-B932-C601D191EE67}" presName="text" presStyleLbl="fgAcc0" presStyleIdx="1" presStyleCnt="2">
        <dgm:presLayoutVars>
          <dgm:chPref val="3"/>
        </dgm:presLayoutVars>
      </dgm:prSet>
      <dgm:spPr/>
    </dgm:pt>
    <dgm:pt modelId="{335BE991-8516-D047-AF6B-D8A94432C4D4}" type="pres">
      <dgm:prSet presAssocID="{3A53A34A-5B5F-4406-B932-C601D191EE67}" presName="hierChild2" presStyleCnt="0"/>
      <dgm:spPr/>
    </dgm:pt>
  </dgm:ptLst>
  <dgm:cxnLst>
    <dgm:cxn modelId="{AB15C04C-F0A4-5744-A7CB-D7247FEEBF17}" type="presOf" srcId="{3A53A34A-5B5F-4406-B932-C601D191EE67}" destId="{AFE0DDE0-DF59-FF4A-BF50-2F94CC0BAA87}" srcOrd="0" destOrd="0" presId="urn:microsoft.com/office/officeart/2005/8/layout/hierarchy1"/>
    <dgm:cxn modelId="{DF40A66C-C006-4E6E-9019-A6C594B64673}" srcId="{592710CF-6C14-4A69-A217-93622883E18D}" destId="{3A53A34A-5B5F-4406-B932-C601D191EE67}" srcOrd="1" destOrd="0" parTransId="{5750923B-E2B1-48BC-A271-671BE33E5F91}" sibTransId="{131D4A3C-1121-4A77-8EDF-5DF0CA4CD0C8}"/>
    <dgm:cxn modelId="{428B9D70-F80E-7F48-8495-4087832C1C58}" type="presOf" srcId="{C2B2E5E0-DA09-4A02-ACA7-5802623F814D}" destId="{969522A7-E0A8-4345-BC4A-F883E738806B}" srcOrd="0" destOrd="0" presId="urn:microsoft.com/office/officeart/2005/8/layout/hierarchy1"/>
    <dgm:cxn modelId="{F834367A-6DBD-455C-B883-0C30EACCFF46}" srcId="{592710CF-6C14-4A69-A217-93622883E18D}" destId="{C2B2E5E0-DA09-4A02-ACA7-5802623F814D}" srcOrd="0" destOrd="0" parTransId="{47AA525B-089C-47BC-80A4-F48D1D5834C4}" sibTransId="{3FD0C7F0-9C48-4C6A-ADF2-359DA05995D6}"/>
    <dgm:cxn modelId="{BE5065A4-6415-B840-9420-230D70AC6CDC}" type="presOf" srcId="{592710CF-6C14-4A69-A217-93622883E18D}" destId="{26D41B17-84A1-5743-86FE-38D7EF39E71E}" srcOrd="0" destOrd="0" presId="urn:microsoft.com/office/officeart/2005/8/layout/hierarchy1"/>
    <dgm:cxn modelId="{FD8284ED-C14C-EB45-BBB2-B37B5BD4B6C6}" type="presParOf" srcId="{26D41B17-84A1-5743-86FE-38D7EF39E71E}" destId="{0BCA1348-5B75-7146-AD52-90A45E0A6A26}" srcOrd="0" destOrd="0" presId="urn:microsoft.com/office/officeart/2005/8/layout/hierarchy1"/>
    <dgm:cxn modelId="{57ECBFCF-408E-3C46-9FED-5483298B2AC7}" type="presParOf" srcId="{0BCA1348-5B75-7146-AD52-90A45E0A6A26}" destId="{90B1294E-1A01-4E42-85AE-07A1B94791BA}" srcOrd="0" destOrd="0" presId="urn:microsoft.com/office/officeart/2005/8/layout/hierarchy1"/>
    <dgm:cxn modelId="{629C2ECE-DA51-4049-9F06-60110A305911}" type="presParOf" srcId="{90B1294E-1A01-4E42-85AE-07A1B94791BA}" destId="{2660BBFF-FB22-A947-847A-72EFED95521C}" srcOrd="0" destOrd="0" presId="urn:microsoft.com/office/officeart/2005/8/layout/hierarchy1"/>
    <dgm:cxn modelId="{6A18C8CB-BE1D-D446-A72F-AF56226F0C9C}" type="presParOf" srcId="{90B1294E-1A01-4E42-85AE-07A1B94791BA}" destId="{969522A7-E0A8-4345-BC4A-F883E738806B}" srcOrd="1" destOrd="0" presId="urn:microsoft.com/office/officeart/2005/8/layout/hierarchy1"/>
    <dgm:cxn modelId="{1F0450FD-BCAB-FE4C-8F45-82A34CCE4DB8}" type="presParOf" srcId="{0BCA1348-5B75-7146-AD52-90A45E0A6A26}" destId="{D0B4AB86-F0DE-4743-B944-3D9E6921BF56}" srcOrd="1" destOrd="0" presId="urn:microsoft.com/office/officeart/2005/8/layout/hierarchy1"/>
    <dgm:cxn modelId="{BCF4253A-478E-F64D-9362-3FEBC772F541}" type="presParOf" srcId="{26D41B17-84A1-5743-86FE-38D7EF39E71E}" destId="{04CFF9B0-5358-9847-9BF3-12957939229C}" srcOrd="1" destOrd="0" presId="urn:microsoft.com/office/officeart/2005/8/layout/hierarchy1"/>
    <dgm:cxn modelId="{7E36A4A3-FC78-B049-A892-5FD4F6737E0D}" type="presParOf" srcId="{04CFF9B0-5358-9847-9BF3-12957939229C}" destId="{4FA31DE9-FFFC-7747-B511-1752900EA365}" srcOrd="0" destOrd="0" presId="urn:microsoft.com/office/officeart/2005/8/layout/hierarchy1"/>
    <dgm:cxn modelId="{2DF9F5BE-D42B-7E46-A621-D3913D860CEE}" type="presParOf" srcId="{4FA31DE9-FFFC-7747-B511-1752900EA365}" destId="{D75A4C76-BA6F-2B47-B969-59BDB686048D}" srcOrd="0" destOrd="0" presId="urn:microsoft.com/office/officeart/2005/8/layout/hierarchy1"/>
    <dgm:cxn modelId="{C64DB02A-C65F-904F-A6DD-B48438B2CBB0}" type="presParOf" srcId="{4FA31DE9-FFFC-7747-B511-1752900EA365}" destId="{AFE0DDE0-DF59-FF4A-BF50-2F94CC0BAA87}" srcOrd="1" destOrd="0" presId="urn:microsoft.com/office/officeart/2005/8/layout/hierarchy1"/>
    <dgm:cxn modelId="{E169BB29-25D3-FB4A-AD7D-A8CBB84FE137}" type="presParOf" srcId="{04CFF9B0-5358-9847-9BF3-12957939229C}" destId="{335BE991-8516-D047-AF6B-D8A94432C4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329E77-5B9A-4874-84AA-B6B8D4A91DAA}"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4AAA3C77-D4C4-43DA-BF3B-F6E310DDB3B0}">
      <dgm:prSet/>
      <dgm:spPr/>
      <dgm:t>
        <a:bodyPr/>
        <a:lstStyle/>
        <a:p>
          <a:pPr>
            <a:defRPr cap="all"/>
          </a:pPr>
          <a:r>
            <a:rPr lang="nl-NL"/>
            <a:t>Zoek vanuit betrouwbare bronnen een begripsvorming.</a:t>
          </a:r>
          <a:endParaRPr lang="en-US"/>
        </a:p>
      </dgm:t>
    </dgm:pt>
    <dgm:pt modelId="{68713BDC-1DF6-4794-82AF-AB7E0B880BAC}" type="parTrans" cxnId="{4EF4C2EF-30AB-4EB7-A763-29798037D3A5}">
      <dgm:prSet/>
      <dgm:spPr/>
      <dgm:t>
        <a:bodyPr/>
        <a:lstStyle/>
        <a:p>
          <a:endParaRPr lang="en-US"/>
        </a:p>
      </dgm:t>
    </dgm:pt>
    <dgm:pt modelId="{0BF3D99F-E6EF-4926-812D-FC0B8813A3E8}" type="sibTrans" cxnId="{4EF4C2EF-30AB-4EB7-A763-29798037D3A5}">
      <dgm:prSet/>
      <dgm:spPr/>
      <dgm:t>
        <a:bodyPr/>
        <a:lstStyle/>
        <a:p>
          <a:endParaRPr lang="en-US"/>
        </a:p>
      </dgm:t>
    </dgm:pt>
    <dgm:pt modelId="{69DACA9F-13F7-44C4-AA15-D7B169D1840A}">
      <dgm:prSet/>
      <dgm:spPr/>
      <dgm:t>
        <a:bodyPr/>
        <a:lstStyle/>
        <a:p>
          <a:pPr>
            <a:defRPr cap="all"/>
          </a:pPr>
          <a:r>
            <a:rPr lang="nl-NL"/>
            <a:t>Wat zijn de verschillen?</a:t>
          </a:r>
          <a:endParaRPr lang="en-US"/>
        </a:p>
      </dgm:t>
    </dgm:pt>
    <dgm:pt modelId="{B1E077B7-FEF7-4EEF-B509-8C98118B072F}" type="parTrans" cxnId="{28B2B6D9-3492-43D1-8FC9-16851977A1BB}">
      <dgm:prSet/>
      <dgm:spPr/>
      <dgm:t>
        <a:bodyPr/>
        <a:lstStyle/>
        <a:p>
          <a:endParaRPr lang="en-US"/>
        </a:p>
      </dgm:t>
    </dgm:pt>
    <dgm:pt modelId="{86628808-659F-4D54-9509-020D3D3133CA}" type="sibTrans" cxnId="{28B2B6D9-3492-43D1-8FC9-16851977A1BB}">
      <dgm:prSet/>
      <dgm:spPr/>
      <dgm:t>
        <a:bodyPr/>
        <a:lstStyle/>
        <a:p>
          <a:endParaRPr lang="en-US"/>
        </a:p>
      </dgm:t>
    </dgm:pt>
    <dgm:pt modelId="{11098A9B-98F4-455A-9CC9-D19DE75DCD53}">
      <dgm:prSet/>
      <dgm:spPr/>
      <dgm:t>
        <a:bodyPr/>
        <a:lstStyle/>
        <a:p>
          <a:pPr>
            <a:defRPr cap="all"/>
          </a:pPr>
          <a:r>
            <a:rPr lang="nl-NL"/>
            <a:t>Hoe kan het elkaar versterken?</a:t>
          </a:r>
          <a:endParaRPr lang="en-US"/>
        </a:p>
      </dgm:t>
    </dgm:pt>
    <dgm:pt modelId="{E3C38452-37D6-4D6D-819A-304E678D6398}" type="parTrans" cxnId="{C77C0AFA-EDBF-4579-BA6A-CE8A8ECBF671}">
      <dgm:prSet/>
      <dgm:spPr/>
      <dgm:t>
        <a:bodyPr/>
        <a:lstStyle/>
        <a:p>
          <a:endParaRPr lang="en-US"/>
        </a:p>
      </dgm:t>
    </dgm:pt>
    <dgm:pt modelId="{99F6DC9E-09D7-4D41-86BB-1A5F53466DF4}" type="sibTrans" cxnId="{C77C0AFA-EDBF-4579-BA6A-CE8A8ECBF671}">
      <dgm:prSet/>
      <dgm:spPr/>
      <dgm:t>
        <a:bodyPr/>
        <a:lstStyle/>
        <a:p>
          <a:endParaRPr lang="en-US"/>
        </a:p>
      </dgm:t>
    </dgm:pt>
    <dgm:pt modelId="{31FB788F-BDAA-44F4-B087-4CC105083619}" type="pres">
      <dgm:prSet presAssocID="{1B329E77-5B9A-4874-84AA-B6B8D4A91DAA}" presName="root" presStyleCnt="0">
        <dgm:presLayoutVars>
          <dgm:dir/>
          <dgm:resizeHandles val="exact"/>
        </dgm:presLayoutVars>
      </dgm:prSet>
      <dgm:spPr/>
    </dgm:pt>
    <dgm:pt modelId="{5069ED89-908D-4395-A73A-3BFF9FD8A98D}" type="pres">
      <dgm:prSet presAssocID="{4AAA3C77-D4C4-43DA-BF3B-F6E310DDB3B0}" presName="compNode" presStyleCnt="0"/>
      <dgm:spPr/>
    </dgm:pt>
    <dgm:pt modelId="{F88646C6-D9BB-4DB2-9FE9-8009A4C161BC}" type="pres">
      <dgm:prSet presAssocID="{4AAA3C77-D4C4-43DA-BF3B-F6E310DDB3B0}" presName="iconBgRect" presStyleLbl="bgShp" presStyleIdx="0" presStyleCnt="3"/>
      <dgm:spPr>
        <a:prstGeom prst="round2DiagRect">
          <a:avLst>
            <a:gd name="adj1" fmla="val 29727"/>
            <a:gd name="adj2" fmla="val 0"/>
          </a:avLst>
        </a:prstGeom>
      </dgm:spPr>
    </dgm:pt>
    <dgm:pt modelId="{EAB156AA-DA03-4057-A19E-D16747F5D98E}" type="pres">
      <dgm:prSet presAssocID="{4AAA3C77-D4C4-43DA-BF3B-F6E310DDB3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EA6A3109-8725-4ECA-9BFE-D2230F5A1787}" type="pres">
      <dgm:prSet presAssocID="{4AAA3C77-D4C4-43DA-BF3B-F6E310DDB3B0}" presName="spaceRect" presStyleCnt="0"/>
      <dgm:spPr/>
    </dgm:pt>
    <dgm:pt modelId="{4403781D-11F3-456B-AC38-779FF2AC74DB}" type="pres">
      <dgm:prSet presAssocID="{4AAA3C77-D4C4-43DA-BF3B-F6E310DDB3B0}" presName="textRect" presStyleLbl="revTx" presStyleIdx="0" presStyleCnt="3">
        <dgm:presLayoutVars>
          <dgm:chMax val="1"/>
          <dgm:chPref val="1"/>
        </dgm:presLayoutVars>
      </dgm:prSet>
      <dgm:spPr/>
    </dgm:pt>
    <dgm:pt modelId="{7C033297-245D-4BBA-8367-49F43BAE98F1}" type="pres">
      <dgm:prSet presAssocID="{0BF3D99F-E6EF-4926-812D-FC0B8813A3E8}" presName="sibTrans" presStyleCnt="0"/>
      <dgm:spPr/>
    </dgm:pt>
    <dgm:pt modelId="{ACC27FB0-378F-4C66-99C4-67B12D097190}" type="pres">
      <dgm:prSet presAssocID="{69DACA9F-13F7-44C4-AA15-D7B169D1840A}" presName="compNode" presStyleCnt="0"/>
      <dgm:spPr/>
    </dgm:pt>
    <dgm:pt modelId="{3A20374C-FCA6-4BF4-8349-34EC55D3B877}" type="pres">
      <dgm:prSet presAssocID="{69DACA9F-13F7-44C4-AA15-D7B169D1840A}" presName="iconBgRect" presStyleLbl="bgShp" presStyleIdx="1" presStyleCnt="3"/>
      <dgm:spPr>
        <a:prstGeom prst="round2DiagRect">
          <a:avLst>
            <a:gd name="adj1" fmla="val 29727"/>
            <a:gd name="adj2" fmla="val 0"/>
          </a:avLst>
        </a:prstGeom>
      </dgm:spPr>
    </dgm:pt>
    <dgm:pt modelId="{A3B8F593-575F-446B-930C-951A273BCF06}" type="pres">
      <dgm:prSet presAssocID="{69DACA9F-13F7-44C4-AA15-D7B169D184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ragen"/>
        </a:ext>
      </dgm:extLst>
    </dgm:pt>
    <dgm:pt modelId="{A9F9D6FC-F2CA-41B1-AFDD-467E9F5B26AB}" type="pres">
      <dgm:prSet presAssocID="{69DACA9F-13F7-44C4-AA15-D7B169D1840A}" presName="spaceRect" presStyleCnt="0"/>
      <dgm:spPr/>
    </dgm:pt>
    <dgm:pt modelId="{30D81E89-F55A-4E1C-834E-3B281A247A1C}" type="pres">
      <dgm:prSet presAssocID="{69DACA9F-13F7-44C4-AA15-D7B169D1840A}" presName="textRect" presStyleLbl="revTx" presStyleIdx="1" presStyleCnt="3">
        <dgm:presLayoutVars>
          <dgm:chMax val="1"/>
          <dgm:chPref val="1"/>
        </dgm:presLayoutVars>
      </dgm:prSet>
      <dgm:spPr/>
    </dgm:pt>
    <dgm:pt modelId="{1D5CFA1D-5845-42D4-AF95-CEF450252E75}" type="pres">
      <dgm:prSet presAssocID="{86628808-659F-4D54-9509-020D3D3133CA}" presName="sibTrans" presStyleCnt="0"/>
      <dgm:spPr/>
    </dgm:pt>
    <dgm:pt modelId="{75950526-56A2-425C-9505-6D2A223DC441}" type="pres">
      <dgm:prSet presAssocID="{11098A9B-98F4-455A-9CC9-D19DE75DCD53}" presName="compNode" presStyleCnt="0"/>
      <dgm:spPr/>
    </dgm:pt>
    <dgm:pt modelId="{B150087B-C558-4EDB-B2A0-909E406CAAD4}" type="pres">
      <dgm:prSet presAssocID="{11098A9B-98F4-455A-9CC9-D19DE75DCD53}" presName="iconBgRect" presStyleLbl="bgShp" presStyleIdx="2" presStyleCnt="3"/>
      <dgm:spPr>
        <a:prstGeom prst="round2DiagRect">
          <a:avLst>
            <a:gd name="adj1" fmla="val 29727"/>
            <a:gd name="adj2" fmla="val 0"/>
          </a:avLst>
        </a:prstGeom>
      </dgm:spPr>
    </dgm:pt>
    <dgm:pt modelId="{33DF1575-ECC6-44A1-B55D-B43A112634F0}" type="pres">
      <dgm:prSet presAssocID="{11098A9B-98F4-455A-9CC9-D19DE75DCD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DB6AEB07-3D69-4940-B743-17BD94858C99}" type="pres">
      <dgm:prSet presAssocID="{11098A9B-98F4-455A-9CC9-D19DE75DCD53}" presName="spaceRect" presStyleCnt="0"/>
      <dgm:spPr/>
    </dgm:pt>
    <dgm:pt modelId="{32534FD2-D0DD-48EC-81FB-5D2039608BC8}" type="pres">
      <dgm:prSet presAssocID="{11098A9B-98F4-455A-9CC9-D19DE75DCD53}" presName="textRect" presStyleLbl="revTx" presStyleIdx="2" presStyleCnt="3">
        <dgm:presLayoutVars>
          <dgm:chMax val="1"/>
          <dgm:chPref val="1"/>
        </dgm:presLayoutVars>
      </dgm:prSet>
      <dgm:spPr/>
    </dgm:pt>
  </dgm:ptLst>
  <dgm:cxnLst>
    <dgm:cxn modelId="{E1EA0605-96C5-44B2-9331-9118C07882B7}" type="presOf" srcId="{4AAA3C77-D4C4-43DA-BF3B-F6E310DDB3B0}" destId="{4403781D-11F3-456B-AC38-779FF2AC74DB}" srcOrd="0" destOrd="0" presId="urn:microsoft.com/office/officeart/2018/5/layout/IconLeafLabelList"/>
    <dgm:cxn modelId="{CFAE6256-3F04-4CF4-BB9F-8772684D2960}" type="presOf" srcId="{11098A9B-98F4-455A-9CC9-D19DE75DCD53}" destId="{32534FD2-D0DD-48EC-81FB-5D2039608BC8}" srcOrd="0" destOrd="0" presId="urn:microsoft.com/office/officeart/2018/5/layout/IconLeafLabelList"/>
    <dgm:cxn modelId="{6A594B83-C54A-4F67-ABDB-FA8146542CF0}" type="presOf" srcId="{69DACA9F-13F7-44C4-AA15-D7B169D1840A}" destId="{30D81E89-F55A-4E1C-834E-3B281A247A1C}" srcOrd="0" destOrd="0" presId="urn:microsoft.com/office/officeart/2018/5/layout/IconLeafLabelList"/>
    <dgm:cxn modelId="{28B2B6D9-3492-43D1-8FC9-16851977A1BB}" srcId="{1B329E77-5B9A-4874-84AA-B6B8D4A91DAA}" destId="{69DACA9F-13F7-44C4-AA15-D7B169D1840A}" srcOrd="1" destOrd="0" parTransId="{B1E077B7-FEF7-4EEF-B509-8C98118B072F}" sibTransId="{86628808-659F-4D54-9509-020D3D3133CA}"/>
    <dgm:cxn modelId="{6D6246E3-F336-4981-A748-8F60337FF758}" type="presOf" srcId="{1B329E77-5B9A-4874-84AA-B6B8D4A91DAA}" destId="{31FB788F-BDAA-44F4-B087-4CC105083619}" srcOrd="0" destOrd="0" presId="urn:microsoft.com/office/officeart/2018/5/layout/IconLeafLabelList"/>
    <dgm:cxn modelId="{4EF4C2EF-30AB-4EB7-A763-29798037D3A5}" srcId="{1B329E77-5B9A-4874-84AA-B6B8D4A91DAA}" destId="{4AAA3C77-D4C4-43DA-BF3B-F6E310DDB3B0}" srcOrd="0" destOrd="0" parTransId="{68713BDC-1DF6-4794-82AF-AB7E0B880BAC}" sibTransId="{0BF3D99F-E6EF-4926-812D-FC0B8813A3E8}"/>
    <dgm:cxn modelId="{C77C0AFA-EDBF-4579-BA6A-CE8A8ECBF671}" srcId="{1B329E77-5B9A-4874-84AA-B6B8D4A91DAA}" destId="{11098A9B-98F4-455A-9CC9-D19DE75DCD53}" srcOrd="2" destOrd="0" parTransId="{E3C38452-37D6-4D6D-819A-304E678D6398}" sibTransId="{99F6DC9E-09D7-4D41-86BB-1A5F53466DF4}"/>
    <dgm:cxn modelId="{726B13BC-D8A7-4EF5-BD62-F984EF6F7894}" type="presParOf" srcId="{31FB788F-BDAA-44F4-B087-4CC105083619}" destId="{5069ED89-908D-4395-A73A-3BFF9FD8A98D}" srcOrd="0" destOrd="0" presId="urn:microsoft.com/office/officeart/2018/5/layout/IconLeafLabelList"/>
    <dgm:cxn modelId="{C795E853-5FFD-4C3C-AC61-C4D825C48B45}" type="presParOf" srcId="{5069ED89-908D-4395-A73A-3BFF9FD8A98D}" destId="{F88646C6-D9BB-4DB2-9FE9-8009A4C161BC}" srcOrd="0" destOrd="0" presId="urn:microsoft.com/office/officeart/2018/5/layout/IconLeafLabelList"/>
    <dgm:cxn modelId="{642C38C1-2C77-40AC-8D62-B1381BE0049A}" type="presParOf" srcId="{5069ED89-908D-4395-A73A-3BFF9FD8A98D}" destId="{EAB156AA-DA03-4057-A19E-D16747F5D98E}" srcOrd="1" destOrd="0" presId="urn:microsoft.com/office/officeart/2018/5/layout/IconLeafLabelList"/>
    <dgm:cxn modelId="{52BE2506-B57A-43B4-9898-5F41E459CADE}" type="presParOf" srcId="{5069ED89-908D-4395-A73A-3BFF9FD8A98D}" destId="{EA6A3109-8725-4ECA-9BFE-D2230F5A1787}" srcOrd="2" destOrd="0" presId="urn:microsoft.com/office/officeart/2018/5/layout/IconLeafLabelList"/>
    <dgm:cxn modelId="{677173C4-0684-49B2-9631-C7D432AA45D5}" type="presParOf" srcId="{5069ED89-908D-4395-A73A-3BFF9FD8A98D}" destId="{4403781D-11F3-456B-AC38-779FF2AC74DB}" srcOrd="3" destOrd="0" presId="urn:microsoft.com/office/officeart/2018/5/layout/IconLeafLabelList"/>
    <dgm:cxn modelId="{F802363E-AA33-4C89-904F-A41E6F31527E}" type="presParOf" srcId="{31FB788F-BDAA-44F4-B087-4CC105083619}" destId="{7C033297-245D-4BBA-8367-49F43BAE98F1}" srcOrd="1" destOrd="0" presId="urn:microsoft.com/office/officeart/2018/5/layout/IconLeafLabelList"/>
    <dgm:cxn modelId="{76B0DBDF-064C-42F3-8317-245DAB97F4C7}" type="presParOf" srcId="{31FB788F-BDAA-44F4-B087-4CC105083619}" destId="{ACC27FB0-378F-4C66-99C4-67B12D097190}" srcOrd="2" destOrd="0" presId="urn:microsoft.com/office/officeart/2018/5/layout/IconLeafLabelList"/>
    <dgm:cxn modelId="{D5B171EE-BF06-4165-B0BF-BC8916EE080D}" type="presParOf" srcId="{ACC27FB0-378F-4C66-99C4-67B12D097190}" destId="{3A20374C-FCA6-4BF4-8349-34EC55D3B877}" srcOrd="0" destOrd="0" presId="urn:microsoft.com/office/officeart/2018/5/layout/IconLeafLabelList"/>
    <dgm:cxn modelId="{18B9907D-22ED-4861-B181-19C83DA5E9C5}" type="presParOf" srcId="{ACC27FB0-378F-4C66-99C4-67B12D097190}" destId="{A3B8F593-575F-446B-930C-951A273BCF06}" srcOrd="1" destOrd="0" presId="urn:microsoft.com/office/officeart/2018/5/layout/IconLeafLabelList"/>
    <dgm:cxn modelId="{3C4C189E-B8BF-4BAA-BD29-5C9C20EE292A}" type="presParOf" srcId="{ACC27FB0-378F-4C66-99C4-67B12D097190}" destId="{A9F9D6FC-F2CA-41B1-AFDD-467E9F5B26AB}" srcOrd="2" destOrd="0" presId="urn:microsoft.com/office/officeart/2018/5/layout/IconLeafLabelList"/>
    <dgm:cxn modelId="{C7CC5AD7-3568-4697-9579-A4B67CB86EC1}" type="presParOf" srcId="{ACC27FB0-378F-4C66-99C4-67B12D097190}" destId="{30D81E89-F55A-4E1C-834E-3B281A247A1C}" srcOrd="3" destOrd="0" presId="urn:microsoft.com/office/officeart/2018/5/layout/IconLeafLabelList"/>
    <dgm:cxn modelId="{449C2E22-3AF9-4C3D-A552-FC3FFAF7AF30}" type="presParOf" srcId="{31FB788F-BDAA-44F4-B087-4CC105083619}" destId="{1D5CFA1D-5845-42D4-AF95-CEF450252E75}" srcOrd="3" destOrd="0" presId="urn:microsoft.com/office/officeart/2018/5/layout/IconLeafLabelList"/>
    <dgm:cxn modelId="{6827BECB-1364-4586-9063-E74E00C55750}" type="presParOf" srcId="{31FB788F-BDAA-44F4-B087-4CC105083619}" destId="{75950526-56A2-425C-9505-6D2A223DC441}" srcOrd="4" destOrd="0" presId="urn:microsoft.com/office/officeart/2018/5/layout/IconLeafLabelList"/>
    <dgm:cxn modelId="{F0014AF9-DE9D-4349-8DDC-7A650C7816B9}" type="presParOf" srcId="{75950526-56A2-425C-9505-6D2A223DC441}" destId="{B150087B-C558-4EDB-B2A0-909E406CAAD4}" srcOrd="0" destOrd="0" presId="urn:microsoft.com/office/officeart/2018/5/layout/IconLeafLabelList"/>
    <dgm:cxn modelId="{0A483B05-417C-4645-A2A0-96BCE42D48D0}" type="presParOf" srcId="{75950526-56A2-425C-9505-6D2A223DC441}" destId="{33DF1575-ECC6-44A1-B55D-B43A112634F0}" srcOrd="1" destOrd="0" presId="urn:microsoft.com/office/officeart/2018/5/layout/IconLeafLabelList"/>
    <dgm:cxn modelId="{D886CA07-F3E0-4723-AA2E-6056BFE0ADB1}" type="presParOf" srcId="{75950526-56A2-425C-9505-6D2A223DC441}" destId="{DB6AEB07-3D69-4940-B743-17BD94858C99}" srcOrd="2" destOrd="0" presId="urn:microsoft.com/office/officeart/2018/5/layout/IconLeafLabelList"/>
    <dgm:cxn modelId="{66FBC192-5EA1-4D5C-8171-BD0B03C55EA7}" type="presParOf" srcId="{75950526-56A2-425C-9505-6D2A223DC441}" destId="{32534FD2-D0DD-48EC-81FB-5D2039608BC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A8563-3858-574D-9F56-20DC1AE69894}">
      <dsp:nvSpPr>
        <dsp:cNvPr id="0" name=""/>
        <dsp:cNvSpPr/>
      </dsp:nvSpPr>
      <dsp:spPr>
        <a:xfrm>
          <a:off x="0" y="2145"/>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2984F6D-BDFC-5448-9E5A-6EFBF34E14D7}">
      <dsp:nvSpPr>
        <dsp:cNvPr id="0" name=""/>
        <dsp:cNvSpPr/>
      </dsp:nvSpPr>
      <dsp:spPr>
        <a:xfrm>
          <a:off x="0" y="2145"/>
          <a:ext cx="6891187"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dirty="0"/>
            <a:t>Terugblik afgelopen periode</a:t>
          </a:r>
        </a:p>
      </dsp:txBody>
      <dsp:txXfrm>
        <a:off x="0" y="2145"/>
        <a:ext cx="6891187" cy="1463230"/>
      </dsp:txXfrm>
    </dsp:sp>
    <dsp:sp modelId="{71DDEA23-C7F5-A64F-8FB5-9785C51FD8A5}">
      <dsp:nvSpPr>
        <dsp:cNvPr id="0" name=""/>
        <dsp:cNvSpPr/>
      </dsp:nvSpPr>
      <dsp:spPr>
        <a:xfrm>
          <a:off x="0" y="1465375"/>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C15FB53-FA84-A94D-9996-5021BF5D3846}">
      <dsp:nvSpPr>
        <dsp:cNvPr id="0" name=""/>
        <dsp:cNvSpPr/>
      </dsp:nvSpPr>
      <dsp:spPr>
        <a:xfrm>
          <a:off x="0" y="1465375"/>
          <a:ext cx="6891187"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dirty="0"/>
            <a:t>Je kunt vanuit betrouwbare bronnen voorbeelden benoemen van uitdagingen voor de toekomst op het gebied van gezondheid vanuit o.a. het model positieve gezondheid en </a:t>
          </a:r>
          <a:r>
            <a:rPr lang="nl-NL" sz="2300" kern="1200" dirty="0" err="1"/>
            <a:t>Lalonde</a:t>
          </a:r>
          <a:r>
            <a:rPr lang="nl-NL" sz="2300" kern="1200" dirty="0"/>
            <a:t>.</a:t>
          </a:r>
          <a:endParaRPr lang="en-US" sz="2300" kern="1200" dirty="0"/>
        </a:p>
      </dsp:txBody>
      <dsp:txXfrm>
        <a:off x="0" y="1465375"/>
        <a:ext cx="6891187" cy="1463230"/>
      </dsp:txXfrm>
    </dsp:sp>
    <dsp:sp modelId="{218A47ED-761A-FC42-A4E9-8839113A87E2}">
      <dsp:nvSpPr>
        <dsp:cNvPr id="0" name=""/>
        <dsp:cNvSpPr/>
      </dsp:nvSpPr>
      <dsp:spPr>
        <a:xfrm>
          <a:off x="0" y="2928606"/>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572211F-F81D-3D46-97C3-B2DEA36D9C85}">
      <dsp:nvSpPr>
        <dsp:cNvPr id="0" name=""/>
        <dsp:cNvSpPr/>
      </dsp:nvSpPr>
      <dsp:spPr>
        <a:xfrm>
          <a:off x="0" y="2928606"/>
          <a:ext cx="6891187"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dirty="0"/>
            <a:t>Je kunt uitdagingen koppelen aan sociale en technologische innovaties.</a:t>
          </a:r>
          <a:endParaRPr lang="en-US" sz="2300" kern="1200" dirty="0"/>
        </a:p>
      </dsp:txBody>
      <dsp:txXfrm>
        <a:off x="0" y="2928606"/>
        <a:ext cx="6891187" cy="1463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0BBFF-FB22-A947-847A-72EFED95521C}">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522A7-E0A8-4345-BC4A-F883E738806B}">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nl-NL" sz="5200" kern="1200"/>
            <a:t>Inzicht in opleidingen </a:t>
          </a:r>
          <a:endParaRPr lang="en-US" sz="5200" kern="1200"/>
        </a:p>
      </dsp:txBody>
      <dsp:txXfrm>
        <a:off x="696297" y="538547"/>
        <a:ext cx="4171627" cy="2590157"/>
      </dsp:txXfrm>
    </dsp:sp>
    <dsp:sp modelId="{D75A4C76-BA6F-2B47-B969-59BDB686048D}">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0DDE0-DF59-FF4A-BF50-2F94CC0BAA87}">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nl-NL" sz="5200" kern="1200"/>
            <a:t>Koppeling naar de praktijk</a:t>
          </a:r>
          <a:endParaRPr lang="en-US" sz="5200" kern="1200"/>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646C6-D9BB-4DB2-9FE9-8009A4C161BC}">
      <dsp:nvSpPr>
        <dsp:cNvPr id="0" name=""/>
        <dsp:cNvSpPr/>
      </dsp:nvSpPr>
      <dsp:spPr>
        <a:xfrm>
          <a:off x="718664" y="202202"/>
          <a:ext cx="1955812" cy="1955812"/>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B156AA-DA03-4057-A19E-D16747F5D98E}">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03781D-11F3-456B-AC38-779FF2AC74DB}">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Zoek vanuit betrouwbare bronnen een begripsvorming.</a:t>
          </a:r>
          <a:endParaRPr lang="en-US" sz="1700" kern="1200"/>
        </a:p>
      </dsp:txBody>
      <dsp:txXfrm>
        <a:off x="93445" y="2767202"/>
        <a:ext cx="3206250" cy="720000"/>
      </dsp:txXfrm>
    </dsp:sp>
    <dsp:sp modelId="{3A20374C-FCA6-4BF4-8349-34EC55D3B877}">
      <dsp:nvSpPr>
        <dsp:cNvPr id="0" name=""/>
        <dsp:cNvSpPr/>
      </dsp:nvSpPr>
      <dsp:spPr>
        <a:xfrm>
          <a:off x="4486008" y="202202"/>
          <a:ext cx="1955812" cy="1955812"/>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8F593-575F-446B-930C-951A273BCF06}">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D81E89-F55A-4E1C-834E-3B281A247A1C}">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Wat zijn de verschillen?</a:t>
          </a:r>
          <a:endParaRPr lang="en-US" sz="1700" kern="1200"/>
        </a:p>
      </dsp:txBody>
      <dsp:txXfrm>
        <a:off x="3860789" y="2767202"/>
        <a:ext cx="3206250" cy="720000"/>
      </dsp:txXfrm>
    </dsp:sp>
    <dsp:sp modelId="{B150087B-C558-4EDB-B2A0-909E406CAAD4}">
      <dsp:nvSpPr>
        <dsp:cNvPr id="0" name=""/>
        <dsp:cNvSpPr/>
      </dsp:nvSpPr>
      <dsp:spPr>
        <a:xfrm>
          <a:off x="8253352" y="202202"/>
          <a:ext cx="1955812" cy="1955812"/>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DF1575-ECC6-44A1-B55D-B43A112634F0}">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34FD2-D0DD-48EC-81FB-5D2039608BC8}">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Hoe kan het elkaar versterken?</a:t>
          </a:r>
          <a:endParaRPr lang="en-US" sz="1700" kern="1200"/>
        </a:p>
      </dsp:txBody>
      <dsp:txXfrm>
        <a:off x="7628133" y="27672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05-02-2024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spire.ricoh.nl/digitaal-samenwerken-e-book%A0?utm_source=werktrends&amp;utm_medium=artikel&amp;utm_campaign=ricoh-online-samenwerken&amp;elq_source=werktrend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kanker.nl/organisaties/levenmetkanker-beweging/2964-mijn-zorgverleners" TargetMode="External"/><Relationship Id="rId4" Type="http://schemas.openxmlformats.org/officeDocument/2006/relationships/hyperlink" Target="https://mediawijs.be/dossiers/dossier-gezondheid-welzijn-en-technologie/digitale-innovaties-gezondheidsz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71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4A4A49"/>
                </a:solidFill>
                <a:effectLst/>
                <a:latin typeface="Open Sans"/>
              </a:rPr>
              <a:t>Voor het voorkomen van ziekte (</a:t>
            </a:r>
            <a:r>
              <a:rPr lang="nl-NL" b="0" i="0" u="none" strike="noStrike" dirty="0" err="1">
                <a:solidFill>
                  <a:srgbClr val="4A4A49"/>
                </a:solidFill>
                <a:effectLst/>
                <a:latin typeface="Open Sans"/>
              </a:rPr>
              <a:t>Preventive</a:t>
            </a:r>
            <a:r>
              <a:rPr lang="nl-NL" b="0" i="0" u="none" strike="noStrike" dirty="0">
                <a:solidFill>
                  <a:srgbClr val="4A4A49"/>
                </a:solidFill>
                <a:effectLst/>
                <a:latin typeface="Open Sans"/>
              </a:rPr>
              <a:t>), het voorspellen van gezondheidsrisico’s (</a:t>
            </a:r>
            <a:r>
              <a:rPr lang="nl-NL" b="0" i="0" u="none" strike="noStrike" dirty="0" err="1">
                <a:solidFill>
                  <a:srgbClr val="4A4A49"/>
                </a:solidFill>
                <a:effectLst/>
                <a:latin typeface="Open Sans"/>
              </a:rPr>
              <a:t>Predictive</a:t>
            </a:r>
            <a:r>
              <a:rPr lang="nl-NL" b="0" i="0" u="none" strike="noStrike" dirty="0">
                <a:solidFill>
                  <a:srgbClr val="4A4A49"/>
                </a:solidFill>
                <a:effectLst/>
                <a:latin typeface="Open Sans"/>
              </a:rPr>
              <a:t>), het bieden van zorg op maat aan patiënten (</a:t>
            </a:r>
            <a:r>
              <a:rPr lang="nl-NL" b="0" i="0" u="none" strike="noStrike" dirty="0" err="1">
                <a:solidFill>
                  <a:srgbClr val="4A4A49"/>
                </a:solidFill>
                <a:effectLst/>
                <a:latin typeface="Open Sans"/>
              </a:rPr>
              <a:t>Personalized</a:t>
            </a:r>
            <a:r>
              <a:rPr lang="nl-NL" b="0" i="0" u="none" strike="noStrike" dirty="0">
                <a:solidFill>
                  <a:srgbClr val="4A4A49"/>
                </a:solidFill>
                <a:effectLst/>
                <a:latin typeface="Open Sans"/>
              </a:rPr>
              <a:t>) en het betrekken van de patiënt (</a:t>
            </a:r>
            <a:r>
              <a:rPr lang="nl-NL" b="0" i="0" u="none" strike="noStrike" dirty="0" err="1">
                <a:solidFill>
                  <a:srgbClr val="4A4A49"/>
                </a:solidFill>
                <a:effectLst/>
                <a:latin typeface="Open Sans"/>
              </a:rPr>
              <a:t>Participatory</a:t>
            </a:r>
            <a:r>
              <a:rPr lang="nl-NL" b="0" i="0" u="none" strike="noStrike" dirty="0">
                <a:solidFill>
                  <a:srgbClr val="4A4A49"/>
                </a:solidFill>
                <a:effectLst/>
                <a:latin typeface="Open Sans"/>
              </a:rPr>
              <a:t>) </a:t>
            </a:r>
          </a:p>
          <a:p>
            <a:r>
              <a:rPr lang="nl-NL" b="0" i="0" u="none" strike="noStrike" dirty="0">
                <a:solidFill>
                  <a:srgbClr val="4A4A49"/>
                </a:solidFill>
                <a:effectLst/>
                <a:latin typeface="Open Sans"/>
              </a:rPr>
              <a:t>Voorbeelden voor deze doeleinden zijn </a:t>
            </a:r>
            <a:r>
              <a:rPr lang="nl-NL" b="1" i="0" u="none" strike="noStrike" dirty="0">
                <a:solidFill>
                  <a:srgbClr val="4A4A49"/>
                </a:solidFill>
                <a:effectLst/>
                <a:latin typeface="Open Sans"/>
              </a:rPr>
              <a:t>wearables</a:t>
            </a:r>
            <a:r>
              <a:rPr lang="nl-NL" b="0" i="0" u="none" strike="noStrike" dirty="0">
                <a:solidFill>
                  <a:srgbClr val="4A4A49"/>
                </a:solidFill>
                <a:effectLst/>
                <a:latin typeface="Open Sans"/>
              </a:rPr>
              <a:t>, sensoren, </a:t>
            </a:r>
            <a:r>
              <a:rPr lang="nl-NL" b="1" i="0" u="none" strike="noStrike" dirty="0">
                <a:solidFill>
                  <a:srgbClr val="4A4A49"/>
                </a:solidFill>
                <a:effectLst/>
                <a:latin typeface="Open Sans"/>
              </a:rPr>
              <a:t>virtual </a:t>
            </a:r>
            <a:r>
              <a:rPr lang="nl-NL" b="1" i="0" u="none" strike="noStrike" dirty="0" err="1">
                <a:solidFill>
                  <a:srgbClr val="4A4A49"/>
                </a:solidFill>
                <a:effectLst/>
                <a:latin typeface="Open Sans"/>
              </a:rPr>
              <a:t>reality</a:t>
            </a:r>
            <a:r>
              <a:rPr lang="nl-NL" b="0" i="0" u="none" strike="noStrike" dirty="0">
                <a:solidFill>
                  <a:srgbClr val="4A4A49"/>
                </a:solidFill>
                <a:effectLst/>
                <a:latin typeface="Open Sans"/>
              </a:rPr>
              <a:t>, </a:t>
            </a:r>
            <a:r>
              <a:rPr lang="nl-NL" b="0" i="0" u="none" strike="noStrike" dirty="0" err="1">
                <a:solidFill>
                  <a:srgbClr val="4A4A49"/>
                </a:solidFill>
                <a:effectLst/>
                <a:latin typeface="Open Sans"/>
              </a:rPr>
              <a:t>domotica</a:t>
            </a:r>
            <a:r>
              <a:rPr lang="nl-NL" b="0" i="0" u="none" strike="noStrike" dirty="0">
                <a:solidFill>
                  <a:srgbClr val="4A4A49"/>
                </a:solidFill>
                <a:effectLst/>
                <a:latin typeface="Open Sans"/>
              </a:rPr>
              <a:t>, </a:t>
            </a:r>
            <a:r>
              <a:rPr lang="nl-NL" b="1" i="0" u="none" strike="noStrike" dirty="0">
                <a:solidFill>
                  <a:srgbClr val="4A4A49"/>
                </a:solidFill>
                <a:effectLst/>
                <a:latin typeface="Open Sans"/>
              </a:rPr>
              <a:t>mobiele apps</a:t>
            </a:r>
            <a:r>
              <a:rPr lang="nl-NL" b="0" i="0" u="none" strike="noStrike" dirty="0">
                <a:solidFill>
                  <a:srgbClr val="4A4A49"/>
                </a:solidFill>
                <a:effectLst/>
                <a:latin typeface="Open Sans"/>
              </a:rPr>
              <a:t>, </a:t>
            </a:r>
            <a:r>
              <a:rPr lang="nl-NL" b="0" i="0" u="none" strike="noStrike" dirty="0" err="1">
                <a:solidFill>
                  <a:srgbClr val="4A4A49"/>
                </a:solidFill>
                <a:effectLst/>
                <a:latin typeface="Open Sans"/>
              </a:rPr>
              <a:t>gaming</a:t>
            </a:r>
            <a:r>
              <a:rPr lang="nl-NL" b="0" i="0" u="none" strike="noStrike" dirty="0">
                <a:solidFill>
                  <a:srgbClr val="4A4A49"/>
                </a:solidFill>
                <a:effectLst/>
                <a:latin typeface="Open Sans"/>
              </a:rPr>
              <a:t>, of online communicatie a.d.h.v. </a:t>
            </a:r>
            <a:r>
              <a:rPr lang="nl-NL" b="1" i="0" u="none" strike="noStrike" dirty="0">
                <a:solidFill>
                  <a:srgbClr val="4A4A49"/>
                </a:solidFill>
                <a:effectLst/>
                <a:latin typeface="Open Sans"/>
              </a:rPr>
              <a:t>chat </a:t>
            </a:r>
            <a:r>
              <a:rPr lang="nl-NL" b="0" i="0" u="none" strike="noStrike" dirty="0">
                <a:solidFill>
                  <a:srgbClr val="4A4A49"/>
                </a:solidFill>
                <a:effectLst/>
                <a:latin typeface="Open Sans"/>
              </a:rPr>
              <a:t>of beeldbellen. Dit maakt zorg op afstand bijvoorbeeld met behulp van </a:t>
            </a:r>
            <a:r>
              <a:rPr lang="nl-NL" b="0" i="0" u="sng" dirty="0">
                <a:solidFill>
                  <a:srgbClr val="71BCE9"/>
                </a:solidFill>
                <a:effectLst/>
                <a:latin typeface="Open Sans"/>
                <a:hlinkClick r:id="rId3"/>
              </a:rPr>
              <a:t>videovergadermiddelen</a:t>
            </a:r>
            <a:r>
              <a:rPr lang="nl-NL" b="0" i="0" u="none" strike="noStrike" dirty="0">
                <a:solidFill>
                  <a:srgbClr val="4A4A49"/>
                </a:solidFill>
                <a:effectLst/>
                <a:latin typeface="Open Sans"/>
              </a:rPr>
              <a:t> – ook </a:t>
            </a:r>
            <a:r>
              <a:rPr lang="nl-NL" b="1" i="0" u="none" strike="noStrike" dirty="0" err="1">
                <a:solidFill>
                  <a:srgbClr val="4A4A49"/>
                </a:solidFill>
                <a:effectLst/>
                <a:latin typeface="Open Sans"/>
              </a:rPr>
              <a:t>telezorg</a:t>
            </a:r>
            <a:r>
              <a:rPr lang="nl-NL" b="0" i="0" u="none" strike="noStrike" dirty="0">
                <a:solidFill>
                  <a:srgbClr val="4A4A49"/>
                </a:solidFill>
                <a:effectLst/>
                <a:latin typeface="Open Sans"/>
              </a:rPr>
              <a:t> genoemd – mogelijk. Deze technologie dient voor de patiënt in het verdere vervolg van een behandeling, ter preventie, in het dagelijks gebruik, etc. Voor zorg op maat kan een </a:t>
            </a:r>
            <a:r>
              <a:rPr lang="nl-NL" b="0" i="0" u="sng" dirty="0">
                <a:solidFill>
                  <a:srgbClr val="71BCE9"/>
                </a:solidFill>
                <a:effectLst/>
                <a:latin typeface="Open Sans"/>
                <a:hlinkClick r:id="rId4"/>
              </a:rPr>
              <a:t>digitale patiëntenwijzer</a:t>
            </a:r>
            <a:r>
              <a:rPr lang="nl-NL" b="0" i="0" u="none" strike="noStrike" dirty="0">
                <a:solidFill>
                  <a:srgbClr val="4A4A49"/>
                </a:solidFill>
                <a:effectLst/>
                <a:latin typeface="Open Sans"/>
              </a:rPr>
              <a:t> de patiënt inzicht geven in de kwaliteitsverschillen tussen ziekenhuizen, bijvoorbeeld bij de behandeling van kanker. Kankerpatiënten kunnen aangeven wat ze belangrijk vinden en vervolgens adviseert de </a:t>
            </a:r>
            <a:r>
              <a:rPr lang="nl-NL" b="0" i="0" u="sng" dirty="0">
                <a:solidFill>
                  <a:srgbClr val="71BCE9"/>
                </a:solidFill>
                <a:effectLst/>
                <a:latin typeface="Open Sans"/>
                <a:hlinkClick r:id="rId5"/>
              </a:rPr>
              <a:t>patiëntenwijzer</a:t>
            </a:r>
            <a:r>
              <a:rPr lang="nl-NL" b="0" i="0" u="none" strike="noStrike" dirty="0">
                <a:solidFill>
                  <a:srgbClr val="4A4A49"/>
                </a:solidFill>
                <a:effectLst/>
                <a:latin typeface="Open Sans"/>
              </a:rPr>
              <a:t> welk ziekenhuis het beste bij hun wensen past.</a:t>
            </a:r>
            <a:endParaRPr lang="nl-NL" dirty="0"/>
          </a:p>
          <a:p>
            <a:endParaRPr lang="nl-NL" dirty="0"/>
          </a:p>
        </p:txBody>
      </p:sp>
      <p:sp>
        <p:nvSpPr>
          <p:cNvPr id="4" name="Tijdelijke aanduiding voor dianummer 3"/>
          <p:cNvSpPr>
            <a:spLocks noGrp="1"/>
          </p:cNvSpPr>
          <p:nvPr>
            <p:ph type="sldNum" sz="quarter" idx="5"/>
          </p:nvPr>
        </p:nvSpPr>
        <p:spPr/>
        <p:txBody>
          <a:bodyPr/>
          <a:lstStyle/>
          <a:p>
            <a:fld id="{4C216B61-6F8E-4D83-8228-FCC5BD59F490}" type="slidenum">
              <a:rPr lang="nl-NL" noProof="0" smtClean="0"/>
              <a:t>10</a:t>
            </a:fld>
            <a:endParaRPr lang="nl-NL" noProof="0"/>
          </a:p>
        </p:txBody>
      </p:sp>
    </p:spTree>
    <p:extLst>
      <p:ext uri="{BB962C8B-B14F-4D97-AF65-F5344CB8AC3E}">
        <p14:creationId xmlns:p14="http://schemas.microsoft.com/office/powerpoint/2010/main" val="398224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11</a:t>
            </a:fld>
            <a:endParaRPr lang="nl-NL"/>
          </a:p>
        </p:txBody>
      </p:sp>
    </p:spTree>
    <p:extLst>
      <p:ext uri="{BB962C8B-B14F-4D97-AF65-F5344CB8AC3E}">
        <p14:creationId xmlns:p14="http://schemas.microsoft.com/office/powerpoint/2010/main" val="88336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DA46-420D-BC42-8F96-7170D990BD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D81F6D-CC11-A846-B475-B70D33313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413A8D-5198-F546-9D88-474DDD078F1F}"/>
              </a:ext>
            </a:extLst>
          </p:cNvPr>
          <p:cNvSpPr>
            <a:spLocks noGrp="1"/>
          </p:cNvSpPr>
          <p:nvPr>
            <p:ph type="dt" sz="half" idx="10"/>
          </p:nvPr>
        </p:nvSpPr>
        <p:spPr/>
        <p:txBody>
          <a:bodyPr/>
          <a:lstStyle/>
          <a:p>
            <a:fld id="{B61BEF0D-F0BB-DE4B-95CE-6DB70DBA9567}" type="datetimeFigureOut">
              <a:rPr lang="en-US" smtClean="0"/>
              <a:pPr/>
              <a:t>2/5/24</a:t>
            </a:fld>
            <a:endParaRPr lang="en-US" dirty="0"/>
          </a:p>
        </p:txBody>
      </p:sp>
      <p:sp>
        <p:nvSpPr>
          <p:cNvPr id="5" name="Tijdelijke aanduiding voor voettekst 4">
            <a:extLst>
              <a:ext uri="{FF2B5EF4-FFF2-40B4-BE49-F238E27FC236}">
                <a16:creationId xmlns:a16="http://schemas.microsoft.com/office/drawing/2014/main" id="{A5874D72-C891-2141-AD61-84CAA9BDC96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3E178D-7012-C24E-9266-5C2CC4B8687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2180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F2A9F-E552-9C47-8983-BFED927EF2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7B0556-4A3B-8F44-AEBB-9E651AA031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55F2F7-8D4D-8043-9D8E-D998C4840818}"/>
              </a:ext>
            </a:extLst>
          </p:cNvPr>
          <p:cNvSpPr>
            <a:spLocks noGrp="1"/>
          </p:cNvSpPr>
          <p:nvPr>
            <p:ph type="dt" sz="half" idx="10"/>
          </p:nvPr>
        </p:nvSpPr>
        <p:spPr/>
        <p:txBody>
          <a:bodyPr/>
          <a:lstStyle/>
          <a:p>
            <a:fld id="{B61BEF0D-F0BB-DE4B-95CE-6DB70DBA9567}" type="datetimeFigureOut">
              <a:rPr lang="en-US" smtClean="0"/>
              <a:pPr/>
              <a:t>2/5/24</a:t>
            </a:fld>
            <a:endParaRPr lang="en-US" dirty="0"/>
          </a:p>
        </p:txBody>
      </p:sp>
      <p:sp>
        <p:nvSpPr>
          <p:cNvPr id="5" name="Tijdelijke aanduiding voor voettekst 4">
            <a:extLst>
              <a:ext uri="{FF2B5EF4-FFF2-40B4-BE49-F238E27FC236}">
                <a16:creationId xmlns:a16="http://schemas.microsoft.com/office/drawing/2014/main" id="{34025F08-5528-964D-902A-4E79ECC0156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AC17BC5-CF51-2C4A-84A1-F2D53D5021AA}"/>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5759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793FC-BACA-0549-A2AE-6FAC3E9C23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52EC6C-DA3B-0343-A0E2-544EEFF58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A77D07-740F-1D40-B6F8-ADD40A77535C}"/>
              </a:ext>
            </a:extLst>
          </p:cNvPr>
          <p:cNvSpPr>
            <a:spLocks noGrp="1"/>
          </p:cNvSpPr>
          <p:nvPr>
            <p:ph type="dt" sz="half" idx="10"/>
          </p:nvPr>
        </p:nvSpPr>
        <p:spPr/>
        <p:txBody>
          <a:bodyPr/>
          <a:lstStyle/>
          <a:p>
            <a:fld id="{B61BEF0D-F0BB-DE4B-95CE-6DB70DBA9567}" type="datetimeFigureOut">
              <a:rPr lang="en-US" smtClean="0"/>
              <a:pPr/>
              <a:t>2/5/24</a:t>
            </a:fld>
            <a:endParaRPr lang="en-US" dirty="0"/>
          </a:p>
        </p:txBody>
      </p:sp>
      <p:sp>
        <p:nvSpPr>
          <p:cNvPr id="5" name="Tijdelijke aanduiding voor voettekst 4">
            <a:extLst>
              <a:ext uri="{FF2B5EF4-FFF2-40B4-BE49-F238E27FC236}">
                <a16:creationId xmlns:a16="http://schemas.microsoft.com/office/drawing/2014/main" id="{B1CAA90C-343A-F14D-8BEC-CB84550F3B8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8806C-B079-0742-B2C1-AEBD283FA14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5642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C6BEC-8DB4-8F41-A815-4170666971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3F8CE8-3812-5444-B67A-25DD11A69A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21064A-7412-C344-B612-8C5264ECB6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E5CB6E-598F-5345-8161-4F2ABBA94DAB}"/>
              </a:ext>
            </a:extLst>
          </p:cNvPr>
          <p:cNvSpPr>
            <a:spLocks noGrp="1"/>
          </p:cNvSpPr>
          <p:nvPr>
            <p:ph type="dt" sz="half" idx="10"/>
          </p:nvPr>
        </p:nvSpPr>
        <p:spPr/>
        <p:txBody>
          <a:bodyPr/>
          <a:lstStyle/>
          <a:p>
            <a:fld id="{EB712588-04B1-427B-82EE-E8DB90309F08}" type="datetimeFigureOut">
              <a:rPr lang="en-US" smtClean="0"/>
              <a:t>2/5/24</a:t>
            </a:fld>
            <a:endParaRPr lang="en-US" dirty="0"/>
          </a:p>
        </p:txBody>
      </p:sp>
      <p:sp>
        <p:nvSpPr>
          <p:cNvPr id="6" name="Tijdelijke aanduiding voor voettekst 5">
            <a:extLst>
              <a:ext uri="{FF2B5EF4-FFF2-40B4-BE49-F238E27FC236}">
                <a16:creationId xmlns:a16="http://schemas.microsoft.com/office/drawing/2014/main" id="{46F31E05-2853-F34E-9BD8-62025BFD194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C3C69AC-B3DC-AF49-A5CC-23F308768024}"/>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763333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A4B9-7CBD-0742-933A-217F219144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E20056-67C5-0C47-8849-7B1EA2C01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6DFFF8-A579-174A-BE6F-F0489B25E1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F151EC-406A-C742-AE88-7CA11816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554944A-D748-1C47-82E1-FB89857C57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82DF59-2EAF-2748-A9F8-3864A8D57403}"/>
              </a:ext>
            </a:extLst>
          </p:cNvPr>
          <p:cNvSpPr>
            <a:spLocks noGrp="1"/>
          </p:cNvSpPr>
          <p:nvPr>
            <p:ph type="dt" sz="half" idx="10"/>
          </p:nvPr>
        </p:nvSpPr>
        <p:spPr/>
        <p:txBody>
          <a:bodyPr/>
          <a:lstStyle/>
          <a:p>
            <a:fld id="{B61BEF0D-F0BB-DE4B-95CE-6DB70DBA9567}" type="datetimeFigureOut">
              <a:rPr lang="en-US" smtClean="0"/>
              <a:pPr/>
              <a:t>2/5/24</a:t>
            </a:fld>
            <a:endParaRPr lang="en-US" dirty="0"/>
          </a:p>
        </p:txBody>
      </p:sp>
      <p:sp>
        <p:nvSpPr>
          <p:cNvPr id="8" name="Tijdelijke aanduiding voor voettekst 7">
            <a:extLst>
              <a:ext uri="{FF2B5EF4-FFF2-40B4-BE49-F238E27FC236}">
                <a16:creationId xmlns:a16="http://schemas.microsoft.com/office/drawing/2014/main" id="{14670FD8-F615-F94B-9483-2F5B0EF171BC}"/>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F65A6EA3-9EB3-7D43-A592-DE4256A81B0B}"/>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32045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B9FD1-5AC3-0446-97B8-378ADB1ED5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089A55-B8CC-1342-BF10-A47B58E69972}"/>
              </a:ext>
            </a:extLst>
          </p:cNvPr>
          <p:cNvSpPr>
            <a:spLocks noGrp="1"/>
          </p:cNvSpPr>
          <p:nvPr>
            <p:ph type="dt" sz="half" idx="10"/>
          </p:nvPr>
        </p:nvSpPr>
        <p:spPr/>
        <p:txBody>
          <a:bodyPr/>
          <a:lstStyle/>
          <a:p>
            <a:fld id="{B61BEF0D-F0BB-DE4B-95CE-6DB70DBA9567}" type="datetimeFigureOut">
              <a:rPr lang="en-US" smtClean="0"/>
              <a:pPr/>
              <a:t>2/5/24</a:t>
            </a:fld>
            <a:endParaRPr lang="en-US" dirty="0"/>
          </a:p>
        </p:txBody>
      </p:sp>
      <p:sp>
        <p:nvSpPr>
          <p:cNvPr id="4" name="Tijdelijke aanduiding voor voettekst 3">
            <a:extLst>
              <a:ext uri="{FF2B5EF4-FFF2-40B4-BE49-F238E27FC236}">
                <a16:creationId xmlns:a16="http://schemas.microsoft.com/office/drawing/2014/main" id="{822B2058-3358-094B-82B3-D57C4EF5C199}"/>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5BAF91C-A4E1-0C4C-98ED-822C9CF2944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6424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AB9EC0-8C94-984A-BF1C-ECCA56DAC701}"/>
              </a:ext>
            </a:extLst>
          </p:cNvPr>
          <p:cNvSpPr>
            <a:spLocks noGrp="1"/>
          </p:cNvSpPr>
          <p:nvPr>
            <p:ph type="dt" sz="half" idx="10"/>
          </p:nvPr>
        </p:nvSpPr>
        <p:spPr/>
        <p:txBody>
          <a:bodyPr/>
          <a:lstStyle/>
          <a:p>
            <a:fld id="{B61BEF0D-F0BB-DE4B-95CE-6DB70DBA9567}" type="datetimeFigureOut">
              <a:rPr lang="en-US" smtClean="0"/>
              <a:pPr/>
              <a:t>2/5/24</a:t>
            </a:fld>
            <a:endParaRPr lang="en-US" dirty="0"/>
          </a:p>
        </p:txBody>
      </p:sp>
      <p:sp>
        <p:nvSpPr>
          <p:cNvPr id="3" name="Tijdelijke aanduiding voor voettekst 2">
            <a:extLst>
              <a:ext uri="{FF2B5EF4-FFF2-40B4-BE49-F238E27FC236}">
                <a16:creationId xmlns:a16="http://schemas.microsoft.com/office/drawing/2014/main" id="{AE35EBAA-3B18-374D-AD67-E160161B9579}"/>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26DCED9-7CD0-9448-8AF8-7D28849FB5A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89904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34AD5-9639-FA48-B8EC-276BAB31E2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7EFAF2-C7D4-B34D-9B20-5051B4706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28A184-1EE0-5441-863A-A156D3695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677544-2414-8B4D-8869-17B2BFC81814}"/>
              </a:ext>
            </a:extLst>
          </p:cNvPr>
          <p:cNvSpPr>
            <a:spLocks noGrp="1"/>
          </p:cNvSpPr>
          <p:nvPr>
            <p:ph type="dt" sz="half" idx="10"/>
          </p:nvPr>
        </p:nvSpPr>
        <p:spPr/>
        <p:txBody>
          <a:bodyPr/>
          <a:lstStyle/>
          <a:p>
            <a:fld id="{42A54C80-263E-416B-A8E0-580EDEADCBDC}" type="datetimeFigureOut">
              <a:rPr lang="en-US" smtClean="0"/>
              <a:t>2/5/24</a:t>
            </a:fld>
            <a:endParaRPr lang="en-US" dirty="0"/>
          </a:p>
        </p:txBody>
      </p:sp>
      <p:sp>
        <p:nvSpPr>
          <p:cNvPr id="6" name="Tijdelijke aanduiding voor voettekst 5">
            <a:extLst>
              <a:ext uri="{FF2B5EF4-FFF2-40B4-BE49-F238E27FC236}">
                <a16:creationId xmlns:a16="http://schemas.microsoft.com/office/drawing/2014/main" id="{31BBD818-6B4E-7646-9279-47A8732B6BF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BE87DC7-3AE3-1048-ACA3-EB1484E3BEF1}"/>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56429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BD4E7-B83A-144A-B13E-01CFCC2F6E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F9FC7C-A521-EE4D-A8AB-0D0C6441E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D03658-5781-6E48-895A-470202ADD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962311-44D3-1D43-90F0-3A18E676FF85}"/>
              </a:ext>
            </a:extLst>
          </p:cNvPr>
          <p:cNvSpPr>
            <a:spLocks noGrp="1"/>
          </p:cNvSpPr>
          <p:nvPr>
            <p:ph type="dt" sz="half" idx="10"/>
          </p:nvPr>
        </p:nvSpPr>
        <p:spPr/>
        <p:txBody>
          <a:bodyPr/>
          <a:lstStyle/>
          <a:p>
            <a:fld id="{B61BEF0D-F0BB-DE4B-95CE-6DB70DBA9567}" type="datetimeFigureOut">
              <a:rPr lang="en-US" smtClean="0"/>
              <a:pPr/>
              <a:t>2/5/24</a:t>
            </a:fld>
            <a:endParaRPr lang="en-US" dirty="0"/>
          </a:p>
        </p:txBody>
      </p:sp>
      <p:sp>
        <p:nvSpPr>
          <p:cNvPr id="6" name="Tijdelijke aanduiding voor voettekst 5">
            <a:extLst>
              <a:ext uri="{FF2B5EF4-FFF2-40B4-BE49-F238E27FC236}">
                <a16:creationId xmlns:a16="http://schemas.microsoft.com/office/drawing/2014/main" id="{AA8F39AD-A769-A34A-9AEA-07A3D68BF4D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3FB6E7D-AC45-6F48-B3CB-755DEA03612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6942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7F674-F489-9C43-AE65-FC338DEC88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4C671E-CEFB-CD47-B9EF-304EAED3E5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FFC4CC-EC52-4B43-8664-11AC767A5F76}"/>
              </a:ext>
            </a:extLst>
          </p:cNvPr>
          <p:cNvSpPr>
            <a:spLocks noGrp="1"/>
          </p:cNvSpPr>
          <p:nvPr>
            <p:ph type="dt" sz="half" idx="10"/>
          </p:nvPr>
        </p:nvSpPr>
        <p:spPr/>
        <p:txBody>
          <a:bodyPr/>
          <a:lstStyle/>
          <a:p>
            <a:fld id="{55C6B4A9-1611-4792-9094-5F34BCA07E0B}" type="datetimeFigureOut">
              <a:rPr lang="en-US" smtClean="0"/>
              <a:t>2/5/24</a:t>
            </a:fld>
            <a:endParaRPr lang="en-US" dirty="0"/>
          </a:p>
        </p:txBody>
      </p:sp>
      <p:sp>
        <p:nvSpPr>
          <p:cNvPr id="5" name="Tijdelijke aanduiding voor voettekst 4">
            <a:extLst>
              <a:ext uri="{FF2B5EF4-FFF2-40B4-BE49-F238E27FC236}">
                <a16:creationId xmlns:a16="http://schemas.microsoft.com/office/drawing/2014/main" id="{C03258F5-EB34-3C4B-B819-6BA8D7A085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C9421AC-A341-1E49-A493-20073BE86345}"/>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99876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0C9726-9463-E94F-BBD3-A6646C3C2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AFBFA9-E62A-A04A-9E05-5B65B51785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C3647D-08D4-4641-999C-0067AC81D871}"/>
              </a:ext>
            </a:extLst>
          </p:cNvPr>
          <p:cNvSpPr>
            <a:spLocks noGrp="1"/>
          </p:cNvSpPr>
          <p:nvPr>
            <p:ph type="dt" sz="half" idx="10"/>
          </p:nvPr>
        </p:nvSpPr>
        <p:spPr/>
        <p:txBody>
          <a:bodyPr/>
          <a:lstStyle/>
          <a:p>
            <a:fld id="{B61BEF0D-F0BB-DE4B-95CE-6DB70DBA9567}" type="datetimeFigureOut">
              <a:rPr lang="en-US" smtClean="0"/>
              <a:pPr/>
              <a:t>2/5/24</a:t>
            </a:fld>
            <a:endParaRPr lang="en-US" dirty="0"/>
          </a:p>
        </p:txBody>
      </p:sp>
      <p:sp>
        <p:nvSpPr>
          <p:cNvPr id="5" name="Tijdelijke aanduiding voor voettekst 4">
            <a:extLst>
              <a:ext uri="{FF2B5EF4-FFF2-40B4-BE49-F238E27FC236}">
                <a16:creationId xmlns:a16="http://schemas.microsoft.com/office/drawing/2014/main" id="{4EAA38A9-2252-7A4E-A236-573BAFF0EE7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486B12-E6F5-5A4B-97DB-F7F13930276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0098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05-02-2024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2487429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05-02-2024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910958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05-02-2024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487183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05-02-2024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2731188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CD67E4C-19F1-4586-87AA-751BC1D0EDC5}" type="datetimeFigureOut">
              <a:rPr lang="nl-NL" smtClean="0"/>
              <a:t>05-02-2024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2898033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CD67E4C-19F1-4586-87AA-751BC1D0EDC5}" type="datetimeFigureOut">
              <a:rPr lang="nl-NL" smtClean="0"/>
              <a:t>05-02-2024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447495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D67E4C-19F1-4586-87AA-751BC1D0EDC5}" type="datetimeFigureOut">
              <a:rPr lang="nl-NL" smtClean="0"/>
              <a:t>05-02-2024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29353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05-02-2024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558687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05-02-2024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2238966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05-02-2024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870995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05-02-2024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173188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05-02-2024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90610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05-02-2024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2200709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05-02-2024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2120092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05-02-2024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3974886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7575748-FF34-4248-A7F3-5541385C517F}" type="datetimeFigureOut">
              <a:rPr lang="nl-NL" smtClean="0"/>
              <a:t>05-02-2024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261132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7575748-FF34-4248-A7F3-5541385C517F}" type="datetimeFigureOut">
              <a:rPr lang="nl-NL" smtClean="0"/>
              <a:t>05-02-2024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95045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575748-FF34-4248-A7F3-5541385C517F}" type="datetimeFigureOut">
              <a:rPr lang="nl-NL" smtClean="0"/>
              <a:t>05-02-2024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893831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05-02-2024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3965393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05-02-2024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2599884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05-02-2024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492421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05-02-2024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78173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4D708E-F60E-A24F-BF44-B0FD21F20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F25A07-23A9-C14E-88D5-4D60BDF08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CBA98-244E-B04A-B48E-7360692CA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2/5/24</a:t>
            </a:fld>
            <a:endParaRPr lang="en-US" dirty="0"/>
          </a:p>
        </p:txBody>
      </p:sp>
      <p:sp>
        <p:nvSpPr>
          <p:cNvPr id="5" name="Tijdelijke aanduiding voor voettekst 4">
            <a:extLst>
              <a:ext uri="{FF2B5EF4-FFF2-40B4-BE49-F238E27FC236}">
                <a16:creationId xmlns:a16="http://schemas.microsoft.com/office/drawing/2014/main" id="{709BA1CD-2E69-DF44-8C49-BBC90871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6C320965-8D64-314B-8224-3116E51D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19425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7E4C-19F1-4586-87AA-751BC1D0EDC5}" type="datetimeFigureOut">
              <a:rPr lang="nl-NL" smtClean="0"/>
              <a:t>05-02-2024</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FBBD5-A2CB-4D4A-AD4E-FF50A4DD4DF2}" type="slidenum">
              <a:rPr lang="nl-NL" smtClean="0"/>
              <a:t>‹nr.›</a:t>
            </a:fld>
            <a:endParaRPr lang="nl-NL"/>
          </a:p>
        </p:txBody>
      </p:sp>
    </p:spTree>
    <p:extLst>
      <p:ext uri="{BB962C8B-B14F-4D97-AF65-F5344CB8AC3E}">
        <p14:creationId xmlns:p14="http://schemas.microsoft.com/office/powerpoint/2010/main" val="29656830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75748-FF34-4248-A7F3-5541385C517F}" type="datetimeFigureOut">
              <a:rPr lang="nl-NL" smtClean="0"/>
              <a:t>05-02-2024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847FE-E353-4047-9CB0-003D2AFAC80F}" type="slidenum">
              <a:rPr lang="nl-NL" smtClean="0"/>
              <a:t>‹nr.›</a:t>
            </a:fld>
            <a:endParaRPr lang="nl-NL"/>
          </a:p>
        </p:txBody>
      </p:sp>
    </p:spTree>
    <p:extLst>
      <p:ext uri="{BB962C8B-B14F-4D97-AF65-F5344CB8AC3E}">
        <p14:creationId xmlns:p14="http://schemas.microsoft.com/office/powerpoint/2010/main" val="33140497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youtu.be/5-iVWqt2CCA" TargetMode="External"/><Relationship Id="rId5" Type="http://schemas.openxmlformats.org/officeDocument/2006/relationships/hyperlink" Target="https://youtu.be/_urC7Udxo9w" TargetMode="External"/><Relationship Id="rId4" Type="http://schemas.openxmlformats.org/officeDocument/2006/relationships/hyperlink" Target="https://youtu.be/5P65F4NTenk"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milieudefensie.nl/actueel/stedenvergelijking-welke-steden-hebben-goed-beleid-voor-duurzaam-verkeer-en-luchtkwaliteit" TargetMode="External"/><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3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hyperlink" Target="https://www.voordewereldvanmorgen.nl/duurzame-blogs/voedsel-in-2050-hoe-geven-we-9-miljard-mensen-te-eten" TargetMode="External"/><Relationship Id="rId10" Type="http://schemas.openxmlformats.org/officeDocument/2006/relationships/image" Target="../media/image26.png"/><Relationship Id="rId4" Type="http://schemas.openxmlformats.org/officeDocument/2006/relationships/hyperlink" Target="http://www.nieuwsvallei.nl/landbouw--voedsel/wageningen-werkt-aan-wereldvoedselprobleem/1472" TargetMode="Externa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pD8PxBG4XPw" TargetMode="External"/><Relationship Id="rId2" Type="http://schemas.openxmlformats.org/officeDocument/2006/relationships/image" Target="../media/image8.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https://www.iph.nl/positieve-gezondhei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deo.saxion.nl/media/Model+van+Lalonde/0_uknstpuo" TargetMode="External"/><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nl-NL"/>
          </a:p>
        </p:txBody>
      </p:sp>
      <p:sp useBgFill="1">
        <p:nvSpPr>
          <p:cNvPr id="22" name="Freeform: Shape 21">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4" name="Freeform: Shape 23">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p:cNvSpPr>
            <a:spLocks noGrp="1"/>
          </p:cNvSpPr>
          <p:nvPr>
            <p:ph type="ctrTitle"/>
          </p:nvPr>
        </p:nvSpPr>
        <p:spPr>
          <a:xfrm>
            <a:off x="457201" y="723406"/>
            <a:ext cx="3234018" cy="3826728"/>
          </a:xfrm>
        </p:spPr>
        <p:txBody>
          <a:bodyPr anchor="b">
            <a:normAutofit/>
          </a:bodyPr>
          <a:lstStyle/>
          <a:p>
            <a:r>
              <a:rPr lang="nl-NL" sz="3500" dirty="0"/>
              <a:t>Lifestyle</a:t>
            </a:r>
            <a:br>
              <a:rPr lang="nl-NL" sz="3500" dirty="0"/>
            </a:br>
            <a:r>
              <a:rPr lang="nl-NL" sz="3500" dirty="0"/>
              <a:t>Gezondheid in de toekomst</a:t>
            </a:r>
          </a:p>
        </p:txBody>
      </p:sp>
      <p:sp>
        <p:nvSpPr>
          <p:cNvPr id="3" name="Ondertitel 2"/>
          <p:cNvSpPr>
            <a:spLocks noGrp="1"/>
          </p:cNvSpPr>
          <p:nvPr>
            <p:ph type="subTitle" idx="1"/>
          </p:nvPr>
        </p:nvSpPr>
        <p:spPr>
          <a:xfrm>
            <a:off x="458454" y="4778734"/>
            <a:ext cx="3220917" cy="1452160"/>
          </a:xfrm>
        </p:spPr>
        <p:txBody>
          <a:bodyPr anchor="t">
            <a:normAutofit/>
          </a:bodyPr>
          <a:lstStyle/>
          <a:p>
            <a:r>
              <a:rPr lang="nl-NL" sz="2000">
                <a:solidFill>
                  <a:schemeClr val="tx1">
                    <a:alpha val="60000"/>
                  </a:schemeClr>
                </a:solidFill>
              </a:rPr>
              <a:t>Leerjaar 3 – periode 3</a:t>
            </a:r>
          </a:p>
        </p:txBody>
      </p:sp>
      <p:pic>
        <p:nvPicPr>
          <p:cNvPr id="5" name="Afbeelding 4"/>
          <p:cNvPicPr>
            <a:picLocks noChangeAspect="1"/>
          </p:cNvPicPr>
          <p:nvPr/>
        </p:nvPicPr>
        <p:blipFill rotWithShape="1">
          <a:blip r:embed="rId2"/>
          <a:srcRect b="31537"/>
          <a:stretch/>
        </p:blipFill>
        <p:spPr>
          <a:xfrm>
            <a:off x="4916251" y="1726495"/>
            <a:ext cx="6631341" cy="3405010"/>
          </a:xfrm>
          <a:prstGeom prst="rect">
            <a:avLst/>
          </a:prstGeom>
        </p:spPr>
      </p:pic>
    </p:spTree>
    <p:extLst>
      <p:ext uri="{BB962C8B-B14F-4D97-AF65-F5344CB8AC3E}">
        <p14:creationId xmlns:p14="http://schemas.microsoft.com/office/powerpoint/2010/main" val="224827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7015D41-D9CF-334A-AB24-358EE85788C8}"/>
              </a:ext>
            </a:extLst>
          </p:cNvPr>
          <p:cNvSpPr>
            <a:spLocks noGrp="1"/>
          </p:cNvSpPr>
          <p:nvPr>
            <p:ph type="title"/>
          </p:nvPr>
        </p:nvSpPr>
        <p:spPr>
          <a:xfrm>
            <a:off x="609600" y="274638"/>
            <a:ext cx="10972800" cy="1143000"/>
          </a:xfrm>
        </p:spPr>
        <p:txBody>
          <a:bodyPr anchor="ctr">
            <a:normAutofit/>
          </a:bodyPr>
          <a:lstStyle/>
          <a:p>
            <a:r>
              <a:rPr lang="nl-NL" dirty="0"/>
              <a:t>Gezonde leven van de toekomst</a:t>
            </a:r>
          </a:p>
        </p:txBody>
      </p:sp>
      <p:sp>
        <p:nvSpPr>
          <p:cNvPr id="6" name="Tijdelijke aanduiding voor inhoud 5">
            <a:extLst>
              <a:ext uri="{FF2B5EF4-FFF2-40B4-BE49-F238E27FC236}">
                <a16:creationId xmlns:a16="http://schemas.microsoft.com/office/drawing/2014/main" id="{31D1A800-0F76-184F-B549-FAA96DD28B15}"/>
              </a:ext>
            </a:extLst>
          </p:cNvPr>
          <p:cNvSpPr>
            <a:spLocks noGrp="1"/>
          </p:cNvSpPr>
          <p:nvPr>
            <p:ph sz="half" idx="1"/>
          </p:nvPr>
        </p:nvSpPr>
        <p:spPr>
          <a:xfrm>
            <a:off x="609600" y="1600201"/>
            <a:ext cx="5384800" cy="4525963"/>
          </a:xfrm>
        </p:spPr>
        <p:txBody>
          <a:bodyPr>
            <a:normAutofit/>
          </a:bodyPr>
          <a:lstStyle/>
          <a:p>
            <a:r>
              <a:rPr lang="nl-NL"/>
              <a:t>4 P’s van TNO</a:t>
            </a:r>
          </a:p>
          <a:p>
            <a:pPr lvl="1"/>
            <a:r>
              <a:rPr lang="nl-NL" sz="2800"/>
              <a:t>Preventie </a:t>
            </a:r>
          </a:p>
          <a:p>
            <a:pPr lvl="1"/>
            <a:r>
              <a:rPr lang="nl-NL" sz="2800"/>
              <a:t>Predictie</a:t>
            </a:r>
          </a:p>
          <a:p>
            <a:pPr lvl="1"/>
            <a:r>
              <a:rPr lang="nl-NL" sz="2800"/>
              <a:t>Persoonlijk</a:t>
            </a:r>
          </a:p>
          <a:p>
            <a:pPr lvl="1"/>
            <a:r>
              <a:rPr lang="nl-NL" sz="2800"/>
              <a:t>Participatie</a:t>
            </a:r>
          </a:p>
          <a:p>
            <a:pPr marL="457200" lvl="1" indent="0">
              <a:buNone/>
            </a:pPr>
            <a:endParaRPr lang="nl-NL" sz="2800"/>
          </a:p>
          <a:p>
            <a:pPr lvl="1"/>
            <a:endParaRPr lang="nl-NL" sz="2800"/>
          </a:p>
        </p:txBody>
      </p:sp>
      <p:pic>
        <p:nvPicPr>
          <p:cNvPr id="16" name="Tijdelijke aanduiding voor inhoud 15" descr="Het oog van een persoon">
            <a:extLst>
              <a:ext uri="{FF2B5EF4-FFF2-40B4-BE49-F238E27FC236}">
                <a16:creationId xmlns:a16="http://schemas.microsoft.com/office/drawing/2014/main" id="{C5A46BE1-80C1-1647-8250-BAB6BFD071B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2254" b="-2"/>
          <a:stretch/>
        </p:blipFill>
        <p:spPr>
          <a:xfrm>
            <a:off x="6197600" y="1600201"/>
            <a:ext cx="5384800" cy="4525963"/>
          </a:xfrm>
          <a:noFill/>
        </p:spPr>
      </p:pic>
    </p:spTree>
    <p:extLst>
      <p:ext uri="{BB962C8B-B14F-4D97-AF65-F5344CB8AC3E}">
        <p14:creationId xmlns:p14="http://schemas.microsoft.com/office/powerpoint/2010/main" val="214263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F86C1C6-D32F-AC44-B75C-18CC276279DC}"/>
              </a:ext>
            </a:extLst>
          </p:cNvPr>
          <p:cNvSpPr>
            <a:spLocks noGrp="1"/>
          </p:cNvSpPr>
          <p:nvPr>
            <p:ph type="title"/>
          </p:nvPr>
        </p:nvSpPr>
        <p:spPr>
          <a:xfrm>
            <a:off x="5615690" y="635383"/>
            <a:ext cx="5366040" cy="2344840"/>
          </a:xfrm>
        </p:spPr>
        <p:txBody>
          <a:bodyPr vert="horz" lIns="91440" tIns="45720" rIns="91440" bIns="45720" rtlCol="0" anchor="b">
            <a:normAutofit/>
          </a:bodyPr>
          <a:lstStyle/>
          <a:p>
            <a:r>
              <a:rPr lang="en-US" sz="3900" kern="1200" dirty="0">
                <a:solidFill>
                  <a:schemeClr val="tx1"/>
                </a:solidFill>
                <a:latin typeface="+mj-lt"/>
                <a:ea typeface="+mj-ea"/>
                <a:cs typeface="+mj-cs"/>
              </a:rPr>
              <a:t>Lifestyle – </a:t>
            </a:r>
            <a:r>
              <a:rPr lang="en-US" sz="3900" kern="1200" dirty="0" err="1">
                <a:solidFill>
                  <a:schemeClr val="tx1"/>
                </a:solidFill>
                <a:latin typeface="+mj-lt"/>
                <a:ea typeface="+mj-ea"/>
                <a:cs typeface="+mj-cs"/>
              </a:rPr>
              <a:t>uitdagingen</a:t>
            </a:r>
            <a:r>
              <a:rPr lang="en-US" sz="3900" kern="1200" dirty="0">
                <a:solidFill>
                  <a:schemeClr val="tx1"/>
                </a:solidFill>
                <a:latin typeface="+mj-lt"/>
                <a:ea typeface="+mj-ea"/>
                <a:cs typeface="+mj-cs"/>
              </a:rPr>
              <a:t> de </a:t>
            </a:r>
            <a:r>
              <a:rPr lang="en-US" sz="3900" kern="1200" dirty="0" err="1">
                <a:solidFill>
                  <a:schemeClr val="tx1"/>
                </a:solidFill>
                <a:latin typeface="+mj-lt"/>
                <a:ea typeface="+mj-ea"/>
                <a:cs typeface="+mj-cs"/>
              </a:rPr>
              <a:t>gezonde</a:t>
            </a:r>
            <a:r>
              <a:rPr lang="en-US" sz="3900" kern="1200" dirty="0">
                <a:solidFill>
                  <a:schemeClr val="tx1"/>
                </a:solidFill>
                <a:latin typeface="+mj-lt"/>
                <a:ea typeface="+mj-ea"/>
                <a:cs typeface="+mj-cs"/>
              </a:rPr>
              <a:t> </a:t>
            </a:r>
            <a:r>
              <a:rPr lang="en-US" sz="3900" kern="1200" dirty="0" err="1">
                <a:solidFill>
                  <a:schemeClr val="tx1"/>
                </a:solidFill>
                <a:latin typeface="+mj-lt"/>
                <a:ea typeface="+mj-ea"/>
                <a:cs typeface="+mj-cs"/>
              </a:rPr>
              <a:t>leefomgeving</a:t>
            </a:r>
            <a:r>
              <a:rPr lang="en-US" sz="3900" kern="1200" dirty="0">
                <a:solidFill>
                  <a:schemeClr val="tx1"/>
                </a:solidFill>
                <a:latin typeface="+mj-lt"/>
                <a:ea typeface="+mj-ea"/>
                <a:cs typeface="+mj-cs"/>
              </a:rPr>
              <a:t> </a:t>
            </a:r>
            <a:r>
              <a:rPr lang="en-US" sz="3900" kern="1200" dirty="0" err="1">
                <a:solidFill>
                  <a:schemeClr val="tx1"/>
                </a:solidFill>
                <a:latin typeface="+mj-lt"/>
                <a:ea typeface="+mj-ea"/>
                <a:cs typeface="+mj-cs"/>
              </a:rPr>
              <a:t>en</a:t>
            </a:r>
            <a:r>
              <a:rPr lang="en-US" sz="3900" kern="1200" dirty="0">
                <a:solidFill>
                  <a:schemeClr val="tx1"/>
                </a:solidFill>
                <a:latin typeface="+mj-lt"/>
                <a:ea typeface="+mj-ea"/>
                <a:cs typeface="+mj-cs"/>
              </a:rPr>
              <a:t> de </a:t>
            </a:r>
            <a:r>
              <a:rPr lang="en-US" sz="3900" kern="1200" dirty="0" err="1">
                <a:solidFill>
                  <a:schemeClr val="tx1"/>
                </a:solidFill>
                <a:latin typeface="+mj-lt"/>
                <a:ea typeface="+mj-ea"/>
                <a:cs typeface="+mj-cs"/>
              </a:rPr>
              <a:t>gezonde</a:t>
            </a:r>
            <a:r>
              <a:rPr lang="en-US" sz="3900" kern="1200" dirty="0">
                <a:solidFill>
                  <a:schemeClr val="tx1"/>
                </a:solidFill>
                <a:latin typeface="+mj-lt"/>
                <a:ea typeface="+mj-ea"/>
                <a:cs typeface="+mj-cs"/>
              </a:rPr>
              <a:t> </a:t>
            </a:r>
            <a:r>
              <a:rPr lang="en-US" sz="3900" kern="1200" dirty="0" err="1">
                <a:solidFill>
                  <a:schemeClr val="tx1"/>
                </a:solidFill>
                <a:latin typeface="+mj-lt"/>
                <a:ea typeface="+mj-ea"/>
                <a:cs typeface="+mj-cs"/>
              </a:rPr>
              <a:t>maatschappij</a:t>
            </a:r>
            <a:r>
              <a:rPr lang="en-US" sz="3900" kern="1200" dirty="0">
                <a:solidFill>
                  <a:schemeClr val="tx1"/>
                </a:solidFill>
                <a:latin typeface="+mj-lt"/>
                <a:ea typeface="+mj-ea"/>
                <a:cs typeface="+mj-cs"/>
              </a:rPr>
              <a:t>.</a:t>
            </a:r>
            <a:br>
              <a:rPr lang="en-US" sz="3900" kern="1200" dirty="0">
                <a:solidFill>
                  <a:schemeClr val="tx1"/>
                </a:solidFill>
                <a:latin typeface="+mj-lt"/>
                <a:ea typeface="+mj-ea"/>
                <a:cs typeface="+mj-cs"/>
              </a:rPr>
            </a:br>
            <a:endParaRPr lang="en-US" sz="3900" kern="1200" dirty="0">
              <a:solidFill>
                <a:schemeClr val="tx1"/>
              </a:solidFill>
              <a:latin typeface="+mj-lt"/>
              <a:ea typeface="+mj-ea"/>
              <a:cs typeface="+mj-cs"/>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buiten, staand, vogel, kijken&#10;&#10;Automatisch gegenereerde beschrijving">
            <a:extLst>
              <a:ext uri="{FF2B5EF4-FFF2-40B4-BE49-F238E27FC236}">
                <a16:creationId xmlns:a16="http://schemas.microsoft.com/office/drawing/2014/main" id="{D04D9FDF-65CB-224F-8059-4242158FA85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59" r="2472"/>
          <a:stretch/>
        </p:blipFill>
        <p:spPr>
          <a:xfrm>
            <a:off x="1060850" y="3906509"/>
            <a:ext cx="3217333" cy="2159660"/>
          </a:xfrm>
          <a:prstGeom prst="rect">
            <a:avLst/>
          </a:prstGeom>
        </p:spPr>
      </p:pic>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9640" y="1554355"/>
            <a:ext cx="171514" cy="171514"/>
          </a:xfrm>
          <a:custGeom>
            <a:avLst/>
            <a:gdLst>
              <a:gd name="connsiteX0" fmla="*/ 159873 w 171514"/>
              <a:gd name="connsiteY0" fmla="*/ 74116 h 171514"/>
              <a:gd name="connsiteX1" fmla="*/ 97398 w 171514"/>
              <a:gd name="connsiteY1" fmla="*/ 74116 h 171514"/>
              <a:gd name="connsiteX2" fmla="*/ 97398 w 171514"/>
              <a:gd name="connsiteY2" fmla="*/ 11641 h 171514"/>
              <a:gd name="connsiteX3" fmla="*/ 85757 w 171514"/>
              <a:gd name="connsiteY3" fmla="*/ 0 h 171514"/>
              <a:gd name="connsiteX4" fmla="*/ 74116 w 171514"/>
              <a:gd name="connsiteY4" fmla="*/ 11641 h 171514"/>
              <a:gd name="connsiteX5" fmla="*/ 74116 w 171514"/>
              <a:gd name="connsiteY5" fmla="*/ 74116 h 171514"/>
              <a:gd name="connsiteX6" fmla="*/ 11641 w 171514"/>
              <a:gd name="connsiteY6" fmla="*/ 74116 h 171514"/>
              <a:gd name="connsiteX7" fmla="*/ 0 w 171514"/>
              <a:gd name="connsiteY7" fmla="*/ 85757 h 171514"/>
              <a:gd name="connsiteX8" fmla="*/ 11641 w 171514"/>
              <a:gd name="connsiteY8" fmla="*/ 97398 h 171514"/>
              <a:gd name="connsiteX9" fmla="*/ 74116 w 171514"/>
              <a:gd name="connsiteY9" fmla="*/ 97398 h 171514"/>
              <a:gd name="connsiteX10" fmla="*/ 74116 w 171514"/>
              <a:gd name="connsiteY10" fmla="*/ 159873 h 171514"/>
              <a:gd name="connsiteX11" fmla="*/ 85757 w 171514"/>
              <a:gd name="connsiteY11" fmla="*/ 171514 h 171514"/>
              <a:gd name="connsiteX12" fmla="*/ 97398 w 171514"/>
              <a:gd name="connsiteY12" fmla="*/ 159873 h 171514"/>
              <a:gd name="connsiteX13" fmla="*/ 97398 w 171514"/>
              <a:gd name="connsiteY13" fmla="*/ 97398 h 171514"/>
              <a:gd name="connsiteX14" fmla="*/ 159873 w 171514"/>
              <a:gd name="connsiteY14" fmla="*/ 97398 h 171514"/>
              <a:gd name="connsiteX15" fmla="*/ 171514 w 171514"/>
              <a:gd name="connsiteY15" fmla="*/ 85757 h 171514"/>
              <a:gd name="connsiteX16" fmla="*/ 159873 w 171514"/>
              <a:gd name="connsiteY16" fmla="*/ 74116 h 17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4" h="171514">
                <a:moveTo>
                  <a:pt x="159873" y="74116"/>
                </a:moveTo>
                <a:lnTo>
                  <a:pt x="97398" y="74116"/>
                </a:lnTo>
                <a:lnTo>
                  <a:pt x="97398" y="11641"/>
                </a:lnTo>
                <a:cubicBezTo>
                  <a:pt x="97398" y="5212"/>
                  <a:pt x="92186" y="0"/>
                  <a:pt x="85757" y="0"/>
                </a:cubicBezTo>
                <a:cubicBezTo>
                  <a:pt x="79328" y="0"/>
                  <a:pt x="74116" y="5212"/>
                  <a:pt x="74116" y="11641"/>
                </a:cubicBezTo>
                <a:lnTo>
                  <a:pt x="74116" y="74116"/>
                </a:lnTo>
                <a:lnTo>
                  <a:pt x="11641" y="74116"/>
                </a:lnTo>
                <a:cubicBezTo>
                  <a:pt x="5212" y="74116"/>
                  <a:pt x="0" y="79328"/>
                  <a:pt x="0" y="85757"/>
                </a:cubicBezTo>
                <a:cubicBezTo>
                  <a:pt x="0" y="92186"/>
                  <a:pt x="5212" y="97398"/>
                  <a:pt x="11641" y="97398"/>
                </a:cubicBezTo>
                <a:lnTo>
                  <a:pt x="74116" y="97398"/>
                </a:lnTo>
                <a:lnTo>
                  <a:pt x="74116" y="159873"/>
                </a:lnTo>
                <a:cubicBezTo>
                  <a:pt x="74116" y="166302"/>
                  <a:pt x="79328" y="171514"/>
                  <a:pt x="85757" y="171514"/>
                </a:cubicBezTo>
                <a:cubicBezTo>
                  <a:pt x="92186" y="171514"/>
                  <a:pt x="97398" y="166302"/>
                  <a:pt x="97398" y="159873"/>
                </a:cubicBezTo>
                <a:lnTo>
                  <a:pt x="97398" y="97398"/>
                </a:lnTo>
                <a:lnTo>
                  <a:pt x="159873" y="97398"/>
                </a:lnTo>
                <a:cubicBezTo>
                  <a:pt x="166302" y="97398"/>
                  <a:pt x="171514" y="92186"/>
                  <a:pt x="171514" y="85757"/>
                </a:cubicBezTo>
                <a:cubicBezTo>
                  <a:pt x="171514" y="79328"/>
                  <a:pt x="166302" y="74116"/>
                  <a:pt x="159873" y="74116"/>
                </a:cubicBezTo>
                <a:close/>
              </a:path>
            </a:pathLst>
          </a:custGeom>
          <a:solidFill>
            <a:schemeClr val="accent2"/>
          </a:solidFill>
          <a:ln w="776"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221" y="1837208"/>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2095" y="2208380"/>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6" name="Rechthoek 5">
            <a:extLst>
              <a:ext uri="{FF2B5EF4-FFF2-40B4-BE49-F238E27FC236}">
                <a16:creationId xmlns:a16="http://schemas.microsoft.com/office/drawing/2014/main" id="{9D2CA62B-96EA-3B43-87C2-EC7954258972}"/>
              </a:ext>
            </a:extLst>
          </p:cNvPr>
          <p:cNvSpPr/>
          <p:nvPr/>
        </p:nvSpPr>
        <p:spPr>
          <a:xfrm>
            <a:off x="5910158" y="3474784"/>
            <a:ext cx="5366041" cy="2809114"/>
          </a:xfrm>
          <a:prstGeom prst="rect">
            <a:avLst/>
          </a:prstGeom>
        </p:spPr>
        <p:txBody>
          <a:bodyPr vert="horz" lIns="91440" tIns="45720" rIns="91440" bIns="45720" rtlCol="0" anchor="t">
            <a:normAutofit/>
          </a:bodyPr>
          <a:lstStyle/>
          <a:p>
            <a:pPr marL="342900" indent="-342900">
              <a:lnSpc>
                <a:spcPct val="90000"/>
              </a:lnSpc>
              <a:spcAft>
                <a:spcPts val="600"/>
              </a:spcAft>
              <a:buFont typeface="Arial" panose="020B0604020202020204" pitchFamily="34" charset="0"/>
              <a:buChar char="•"/>
            </a:pPr>
            <a:r>
              <a:rPr lang="en-US" sz="2000" dirty="0">
                <a:solidFill>
                  <a:schemeClr val="tx1">
                    <a:alpha val="80000"/>
                  </a:schemeClr>
                </a:solidFill>
                <a:hlinkClick r:id="rId4"/>
              </a:rPr>
              <a:t>https://youtu.be/NvSdQZ2s8Vc</a:t>
            </a:r>
          </a:p>
          <a:p>
            <a:pPr marL="342900" indent="-342900">
              <a:lnSpc>
                <a:spcPct val="90000"/>
              </a:lnSpc>
              <a:spcAft>
                <a:spcPts val="600"/>
              </a:spcAft>
              <a:buFont typeface="Arial" panose="020B0604020202020204" pitchFamily="34" charset="0"/>
              <a:buChar char="•"/>
            </a:pPr>
            <a:r>
              <a:rPr lang="nl-NL" sz="2000" dirty="0">
                <a:solidFill>
                  <a:srgbClr val="000000"/>
                </a:solidFill>
                <a:hlinkClick r:id="rId5"/>
              </a:rPr>
              <a:t>https://youtu.be/_urC7Udxo9w</a:t>
            </a:r>
            <a:endParaRPr lang="nl-NL" sz="2000" dirty="0">
              <a:solidFill>
                <a:srgbClr val="000000"/>
              </a:solidFill>
            </a:endParaRPr>
          </a:p>
          <a:p>
            <a:pPr marL="342900" indent="-342900">
              <a:lnSpc>
                <a:spcPct val="90000"/>
              </a:lnSpc>
              <a:spcAft>
                <a:spcPts val="600"/>
              </a:spcAft>
              <a:buFont typeface="Arial" panose="020B0604020202020204" pitchFamily="34" charset="0"/>
              <a:buChar char="•"/>
            </a:pPr>
            <a:r>
              <a:rPr lang="nl-NL" sz="2000" dirty="0">
                <a:solidFill>
                  <a:srgbClr val="000000"/>
                </a:solidFill>
                <a:hlinkClick r:id="rId6"/>
              </a:rPr>
              <a:t>https://youtu.be/5-iVWqt2CCA</a:t>
            </a:r>
            <a:endParaRPr lang="nl-NL" sz="2000" dirty="0">
              <a:solidFill>
                <a:srgbClr val="000000"/>
              </a:solidFill>
            </a:endParaRPr>
          </a:p>
          <a:p>
            <a:pPr marL="342900" indent="-342900">
              <a:lnSpc>
                <a:spcPct val="90000"/>
              </a:lnSpc>
              <a:spcAft>
                <a:spcPts val="600"/>
              </a:spcAft>
              <a:buFont typeface="Arial" panose="020B0604020202020204" pitchFamily="34" charset="0"/>
              <a:buChar char="•"/>
            </a:pPr>
            <a:r>
              <a:rPr lang="nl-NL" sz="2000" dirty="0">
                <a:solidFill>
                  <a:srgbClr val="000000"/>
                </a:solidFill>
              </a:rPr>
              <a:t>Voorspellingen 10 miljard mensen op aarde</a:t>
            </a:r>
          </a:p>
          <a:p>
            <a:pPr marL="342900" indent="-342900">
              <a:lnSpc>
                <a:spcPct val="90000"/>
              </a:lnSpc>
              <a:spcAft>
                <a:spcPts val="600"/>
              </a:spcAft>
              <a:buFont typeface="Arial" panose="020B0604020202020204" pitchFamily="34" charset="0"/>
              <a:buChar char="•"/>
            </a:pPr>
            <a:r>
              <a:rPr lang="nl-NL" sz="2000" dirty="0">
                <a:solidFill>
                  <a:srgbClr val="000000"/>
                </a:solidFill>
              </a:rPr>
              <a:t>Schatting 2,3 miljard mensen overgewicht of obesitas</a:t>
            </a:r>
          </a:p>
          <a:p>
            <a:pPr>
              <a:lnSpc>
                <a:spcPct val="90000"/>
              </a:lnSpc>
              <a:spcAft>
                <a:spcPts val="600"/>
              </a:spcAft>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spTree>
    <p:extLst>
      <p:ext uri="{BB962C8B-B14F-4D97-AF65-F5344CB8AC3E}">
        <p14:creationId xmlns:p14="http://schemas.microsoft.com/office/powerpoint/2010/main" val="124437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CA169-A2D5-D74C-909E-D61B3C3575ED}"/>
              </a:ext>
            </a:extLst>
          </p:cNvPr>
          <p:cNvSpPr>
            <a:spLocks noGrp="1"/>
          </p:cNvSpPr>
          <p:nvPr>
            <p:ph type="title"/>
          </p:nvPr>
        </p:nvSpPr>
        <p:spPr>
          <a:xfrm>
            <a:off x="4803803" y="1326692"/>
            <a:ext cx="6586491" cy="1286160"/>
          </a:xfrm>
        </p:spPr>
        <p:txBody>
          <a:bodyPr anchor="b">
            <a:noAutofit/>
          </a:bodyPr>
          <a:lstStyle/>
          <a:p>
            <a:br>
              <a:rPr lang="nl-NL" sz="2800" dirty="0"/>
            </a:br>
            <a:r>
              <a:rPr lang="nl-NL" sz="2800" dirty="0"/>
              <a:t>Waar liggen de uitdagingen voor de toekomst op het gebied van gezondheid?</a:t>
            </a:r>
            <a:br>
              <a:rPr lang="nl-NL" sz="2800" dirty="0"/>
            </a:br>
            <a:br>
              <a:rPr lang="nl-NL" sz="2800" dirty="0"/>
            </a:br>
            <a:endParaRPr lang="nl-NL" sz="2800" dirty="0"/>
          </a:p>
        </p:txBody>
      </p:sp>
      <p:sp>
        <p:nvSpPr>
          <p:cNvPr id="3" name="Tijdelijke aanduiding voor inhoud 2">
            <a:extLst>
              <a:ext uri="{FF2B5EF4-FFF2-40B4-BE49-F238E27FC236}">
                <a16:creationId xmlns:a16="http://schemas.microsoft.com/office/drawing/2014/main" id="{0818013F-3CA4-024C-8D13-C4B7B66D55E5}"/>
              </a:ext>
            </a:extLst>
          </p:cNvPr>
          <p:cNvSpPr>
            <a:spLocks noGrp="1"/>
          </p:cNvSpPr>
          <p:nvPr>
            <p:ph idx="1"/>
          </p:nvPr>
        </p:nvSpPr>
        <p:spPr>
          <a:xfrm>
            <a:off x="4965431" y="2438400"/>
            <a:ext cx="6586489" cy="3785419"/>
          </a:xfrm>
        </p:spPr>
        <p:txBody>
          <a:bodyPr>
            <a:normAutofit/>
          </a:bodyPr>
          <a:lstStyle/>
          <a:p>
            <a:pPr marL="0" indent="0">
              <a:buNone/>
            </a:pPr>
            <a:endParaRPr lang="nl-NL" sz="2000" dirty="0"/>
          </a:p>
          <a:p>
            <a:pPr lvl="1"/>
            <a:r>
              <a:rPr lang="nl-NL" sz="2000" dirty="0"/>
              <a:t>Ga met je groepje op zoek naar de uitdagingen die je kunt koppelen aan gezondheid.</a:t>
            </a:r>
          </a:p>
          <a:p>
            <a:pPr lvl="1"/>
            <a:r>
              <a:rPr lang="nl-NL" sz="2000" dirty="0"/>
              <a:t>Zorg dat je betrouwbare bronnen gebruikt.</a:t>
            </a:r>
          </a:p>
          <a:p>
            <a:pPr lvl="1"/>
            <a:r>
              <a:rPr lang="nl-NL" sz="2000" dirty="0"/>
              <a:t>Elk groepje geeft een korte samenvatting van de bevindingen.</a:t>
            </a:r>
          </a:p>
          <a:p>
            <a:pPr lvl="1"/>
            <a:r>
              <a:rPr lang="nl-NL" sz="2000" dirty="0"/>
              <a:t>Ben al alert op best </a:t>
            </a:r>
            <a:r>
              <a:rPr lang="nl-NL" sz="2000" dirty="0" err="1"/>
              <a:t>practices</a:t>
            </a:r>
            <a:r>
              <a:rPr lang="nl-NL" sz="2000" dirty="0"/>
              <a:t>!</a:t>
            </a:r>
          </a:p>
        </p:txBody>
      </p:sp>
      <p:pic>
        <p:nvPicPr>
          <p:cNvPr id="5" name="Afbeelding 4" descr="Afbeelding met mes&#10;&#10;Automatisch gegenereerde beschrijving">
            <a:extLst>
              <a:ext uri="{FF2B5EF4-FFF2-40B4-BE49-F238E27FC236}">
                <a16:creationId xmlns:a16="http://schemas.microsoft.com/office/drawing/2014/main" id="{9EBC4457-A2A7-D746-93A0-F83612133D0A}"/>
              </a:ext>
            </a:extLst>
          </p:cNvPr>
          <p:cNvPicPr>
            <a:picLocks noChangeAspect="1"/>
          </p:cNvPicPr>
          <p:nvPr/>
        </p:nvPicPr>
        <p:blipFill rotWithShape="1">
          <a:blip r:embed="rId2">
            <a:extLst>
              <a:ext uri="{28A0092B-C50C-407E-A947-70E740481C1C}">
                <a14:useLocalDpi xmlns:a14="http://schemas.microsoft.com/office/drawing/2010/main" val="0"/>
              </a:ext>
            </a:extLst>
          </a:blip>
          <a:srcRect l="3426" r="219"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136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7B4FAF6-69F3-BA4C-ACAD-87327F403251}"/>
              </a:ext>
            </a:extLst>
          </p:cNvPr>
          <p:cNvSpPr>
            <a:spLocks noGrp="1"/>
          </p:cNvSpPr>
          <p:nvPr>
            <p:ph type="title"/>
          </p:nvPr>
        </p:nvSpPr>
        <p:spPr>
          <a:xfrm>
            <a:off x="1383564" y="348865"/>
            <a:ext cx="9718111" cy="1576446"/>
          </a:xfrm>
        </p:spPr>
        <p:txBody>
          <a:bodyPr anchor="ctr">
            <a:normAutofit/>
          </a:bodyPr>
          <a:lstStyle/>
          <a:p>
            <a:r>
              <a:rPr lang="nl-NL" sz="4000">
                <a:solidFill>
                  <a:srgbClr val="FFFFFF"/>
                </a:solidFill>
              </a:rPr>
              <a:t>Wat is technologische en sociale innovatie?</a:t>
            </a:r>
          </a:p>
        </p:txBody>
      </p:sp>
      <p:graphicFrame>
        <p:nvGraphicFramePr>
          <p:cNvPr id="5" name="Tijdelijke aanduiding voor inhoud 2">
            <a:extLst>
              <a:ext uri="{FF2B5EF4-FFF2-40B4-BE49-F238E27FC236}">
                <a16:creationId xmlns:a16="http://schemas.microsoft.com/office/drawing/2014/main" id="{AC4B21C3-FF43-449E-8310-BE3A71DD0C52}"/>
              </a:ext>
            </a:extLst>
          </p:cNvPr>
          <p:cNvGraphicFramePr>
            <a:graphicFrameLocks noGrp="1"/>
          </p:cNvGraphicFramePr>
          <p:nvPr>
            <p:ph idx="1"/>
            <p:extLst>
              <p:ext uri="{D42A27DB-BD31-4B8C-83A1-F6EECF244321}">
                <p14:modId xmlns:p14="http://schemas.microsoft.com/office/powerpoint/2010/main" val="319341339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666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kstvak 20"/>
          <p:cNvSpPr txBox="1"/>
          <p:nvPr/>
        </p:nvSpPr>
        <p:spPr>
          <a:xfrm>
            <a:off x="1309544" y="222240"/>
            <a:ext cx="78941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2324 </a:t>
            </a:r>
            <a:r>
              <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SVT LA1 Uitdagingen LS</a:t>
            </a:r>
          </a:p>
        </p:txBody>
      </p:sp>
      <p:sp>
        <p:nvSpPr>
          <p:cNvPr id="23" name="Text Box 7"/>
          <p:cNvSpPr txBox="1">
            <a:spLocks noChangeArrowheads="1"/>
          </p:cNvSpPr>
          <p:nvPr/>
        </p:nvSpPr>
        <p:spPr bwMode="auto">
          <a:xfrm>
            <a:off x="1309544" y="925670"/>
            <a:ext cx="4943772" cy="11079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Leerdoel </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onderzoek doen naar de maatschappelijke uitdagingen/problemen op het gebied van gezondheid.</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voorbeelden geven van problemen/uitdagingen op het gebied van gezondheid in de maatschappij</a:t>
            </a:r>
            <a:endParaRPr kumimoji="0" lang="nl-NL" sz="1300" b="0" i="0" u="none" strike="noStrike" kern="1200" cap="none" spc="0" normalizeH="0" baseline="0" noProof="0" dirty="0">
              <a:ln>
                <a:noFill/>
              </a:ln>
              <a:solidFill>
                <a:prstClr val="black"/>
              </a:solidFill>
              <a:effectLst/>
              <a:uLnTx/>
              <a:uFillTx/>
              <a:latin typeface="Calibri" panose="020F0502020204030204"/>
              <a:ea typeface="ＭＳ Ｐゴシック" pitchFamily="36" charset="-128"/>
              <a:cs typeface="+mn-cs"/>
            </a:endParaRPr>
          </a:p>
        </p:txBody>
      </p:sp>
      <p:sp>
        <p:nvSpPr>
          <p:cNvPr id="24" name="Text Box 8"/>
          <p:cNvSpPr txBox="1">
            <a:spLocks noChangeArrowheads="1"/>
          </p:cNvSpPr>
          <p:nvPr/>
        </p:nvSpPr>
        <p:spPr bwMode="auto">
          <a:xfrm>
            <a:off x="1309544" y="2257792"/>
            <a:ext cx="4943772" cy="907941"/>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Product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Een verslag met daarin 3 uitgewerkte </a:t>
            </a:r>
            <a:r>
              <a:rPr kumimoji="0" lang="nl-NL" sz="13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maatschappelijke uitdagingen/problemen van de stad van de toekomst onderbouwd met actuele bronnen.</a:t>
            </a:r>
            <a:endPar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p:txBody>
      </p:sp>
      <p:sp>
        <p:nvSpPr>
          <p:cNvPr id="25" name="Text Box 9"/>
          <p:cNvSpPr txBox="1">
            <a:spLocks noChangeArrowheads="1"/>
          </p:cNvSpPr>
          <p:nvPr/>
        </p:nvSpPr>
        <p:spPr bwMode="auto">
          <a:xfrm>
            <a:off x="1319087" y="3345943"/>
            <a:ext cx="4943772" cy="2508379"/>
          </a:xfrm>
          <a:prstGeom prst="rect">
            <a:avLst/>
          </a:prstGeom>
          <a:solidFill>
            <a:schemeClr val="bg1"/>
          </a:solidFill>
          <a:ln w="9525">
            <a:solidFill>
              <a:schemeClr val="tx1"/>
            </a:solidFill>
            <a:miter lim="800000"/>
            <a:headEnd/>
            <a:tailEnd/>
          </a:ln>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6213" marR="0" lvl="0" indent="-176213" algn="l" defTabSz="914400" rtl="0" eaLnBrk="1" fontAlgn="auto" latinLnBrk="0" hangingPunct="1">
              <a:lnSpc>
                <a:spcPct val="100000"/>
              </a:lnSpc>
              <a:spcBef>
                <a:spcPct val="50000"/>
              </a:spcBef>
              <a:spcAft>
                <a:spcPts val="0"/>
              </a:spcAft>
              <a:buClrTx/>
              <a:buSzTx/>
              <a:buFontTx/>
              <a:buNone/>
              <a:tabLst>
                <a:tab pos="176213" algn="l"/>
                <a:tab pos="1163638" algn="l"/>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Stappen</a:t>
            </a:r>
            <a:r>
              <a:rPr kumimoji="0" lang="nl-NL" sz="1200" b="1" i="0" u="none" strike="noStrike" kern="1200" cap="none" spc="0" normalizeH="0" baseline="0" noProof="0" dirty="0">
                <a:ln>
                  <a:noFill/>
                </a:ln>
                <a:solidFill>
                  <a:srgbClr val="CCFF33"/>
                </a:solidFill>
                <a:effectLst/>
                <a:uLnTx/>
                <a:uFillTx/>
                <a:latin typeface="Arial" charset="0"/>
                <a:ea typeface="ＭＳ Ｐゴシック" pitchFamily="36" charset="-128"/>
                <a:cs typeface="+mn-cs"/>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Ga op zoek naar stedelijke uitdagingen op het gebied van gezondheid in de stad op dit moment en de nabije toekomst. Dat mogen wereldwijde uitdagingen zijn.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Koppel ontwikkelingen die wereldwijd plaatsvinden op het gebied van steden en jouw specialisatie aan de uitdagingen.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Zoek betrouwbare bronnen die de gevonden ontwikkelingen, uitdagingen en thema’s onderbouwen.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Werk 3 uitdagingen en de daarbij behorende ontwikkelingen uit beargumenteerd met de gevonden bronnen.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Beschrijf per uitdaging waarom het belangrijk is voor de stad van de toekomst</a:t>
            </a:r>
          </a:p>
        </p:txBody>
      </p:sp>
      <p:sp>
        <p:nvSpPr>
          <p:cNvPr id="26" name="Text Box 14"/>
          <p:cNvSpPr txBox="1">
            <a:spLocks noChangeArrowheads="1"/>
          </p:cNvSpPr>
          <p:nvPr/>
        </p:nvSpPr>
        <p:spPr bwMode="auto">
          <a:xfrm>
            <a:off x="7026476" y="3597424"/>
            <a:ext cx="4570157" cy="907941"/>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Bronnen</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hlinkClick r:id="rId3"/>
              </a:rPr>
              <a:t>Milieudefensie; luchtkwaliteit van steden</a:t>
            </a:r>
            <a:endPar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endParaRP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hlinkClick r:id="rId4"/>
              </a:rPr>
              <a:t>Artikel: Wageningen werkt aan wereldvoedselprobleem</a:t>
            </a:r>
            <a:endPar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endParaRP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hlinkClick r:id="rId5"/>
              </a:rPr>
              <a:t>Artikel: Voedsel in 2050 </a:t>
            </a:r>
            <a:endPar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endParaRPr>
          </a:p>
        </p:txBody>
      </p:sp>
      <p:sp>
        <p:nvSpPr>
          <p:cNvPr id="27" name="Text Box 14"/>
          <p:cNvSpPr txBox="1">
            <a:spLocks noChangeArrowheads="1"/>
          </p:cNvSpPr>
          <p:nvPr/>
        </p:nvSpPr>
        <p:spPr bwMode="auto">
          <a:xfrm>
            <a:off x="7026476" y="2573447"/>
            <a:ext cx="4570157" cy="70788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Bijeenkomsten</a:t>
            </a:r>
          </a:p>
          <a:p>
            <a:pPr marL="171450" marR="0" lvl="0" indent="-171450" algn="l" defTabSz="808038" rtl="0" eaLnBrk="1" fontAlgn="auto" latinLnBrk="0" hangingPunct="1">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stad van de toekomst </a:t>
            </a:r>
          </a:p>
          <a:p>
            <a:pPr marL="171450" marR="0" lvl="0" indent="-171450" algn="l" defTabSz="808038" rtl="0" eaLnBrk="1" fontAlgn="auto" latinLnBrk="0" hangingPunct="1">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specialisatie</a:t>
            </a:r>
          </a:p>
        </p:txBody>
      </p:sp>
      <p:sp>
        <p:nvSpPr>
          <p:cNvPr id="28" name="Text Box 17"/>
          <p:cNvSpPr txBox="1">
            <a:spLocks noChangeArrowheads="1"/>
          </p:cNvSpPr>
          <p:nvPr/>
        </p:nvSpPr>
        <p:spPr bwMode="auto">
          <a:xfrm>
            <a:off x="7026476" y="925670"/>
            <a:ext cx="4570157" cy="1508105"/>
          </a:xfrm>
          <a:prstGeom prst="rect">
            <a:avLst/>
          </a:prstGeom>
          <a:noFill/>
          <a:ln w="9525">
            <a:solidFill>
              <a:schemeClr val="tx1"/>
            </a:solid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Samenwerking</a:t>
            </a:r>
            <a:r>
              <a:rPr kumimoji="0" lang="nl-NL" sz="1200" b="1" i="0" u="none" strike="noStrike" kern="1200" cap="none" spc="0" normalizeH="0" baseline="0" noProof="0" dirty="0">
                <a:ln>
                  <a:noFill/>
                </a:ln>
                <a:solidFill>
                  <a:srgbClr val="CCFF33"/>
                </a:solidFill>
                <a:effectLst/>
                <a:uLnTx/>
                <a:uFillTx/>
                <a:latin typeface="Arial" pitchFamily="36" charset="0"/>
                <a:ea typeface="+mn-ea"/>
                <a:cs typeface="ＭＳ Ｐゴシック" pitchFamily="36" charset="-128"/>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Deze opdracht maak je alleen.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Plaats je product op Teams.</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Bekijk leerproducten van anderen en geef feedback tijdens feedback </a:t>
            </a:r>
            <a:r>
              <a:rPr kumimoji="0" lang="nl-NL" sz="13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friends</a:t>
            </a:r>
            <a:endParaRPr kumimoji="0" lang="nl-NL" sz="13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Deadline product: </a:t>
            </a:r>
            <a:r>
              <a:rPr kumimoji="0" lang="nl-NL" sz="13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03-03-2024</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Feedback </a:t>
            </a:r>
            <a:r>
              <a:rPr kumimoji="0" lang="nl-NL" sz="1300" b="0" i="0" u="none" strike="noStrike" kern="1200" cap="none" spc="0" normalizeH="0" baseline="0" noProof="0" dirty="0" err="1">
                <a:ln>
                  <a:noFill/>
                </a:ln>
                <a:solidFill>
                  <a:prstClr val="black"/>
                </a:solidFill>
                <a:effectLst/>
                <a:uLnTx/>
                <a:uFillTx/>
                <a:latin typeface="Arial" panose="020B0604020202020204" pitchFamily="34" charset="0"/>
                <a:ea typeface="Calibri" pitchFamily="34" charset="0"/>
                <a:cs typeface="Arial" panose="020B0604020202020204" pitchFamily="34" charset="0"/>
              </a:rPr>
              <a:t>friends</a:t>
            </a: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 </a:t>
            </a:r>
            <a:r>
              <a:rPr kumimoji="0" lang="nl-NL" sz="13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10-03-2024</a:t>
            </a:r>
            <a:endPar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endParaRPr>
          </a:p>
        </p:txBody>
      </p:sp>
      <p:pic>
        <p:nvPicPr>
          <p:cNvPr id="29" name="Afbeelding 28"/>
          <p:cNvPicPr>
            <a:picLocks noChangeAspect="1"/>
          </p:cNvPicPr>
          <p:nvPr/>
        </p:nvPicPr>
        <p:blipFill rotWithShape="1">
          <a:blip r:embed="rId6"/>
          <a:srcRect l="21805" r="10840"/>
          <a:stretch/>
        </p:blipFill>
        <p:spPr>
          <a:xfrm>
            <a:off x="746955" y="899590"/>
            <a:ext cx="385812" cy="531573"/>
          </a:xfrm>
          <a:prstGeom prst="rect">
            <a:avLst/>
          </a:prstGeom>
        </p:spPr>
      </p:pic>
      <p:pic>
        <p:nvPicPr>
          <p:cNvPr id="30" name="Afbeelding 29"/>
          <p:cNvPicPr>
            <a:picLocks noChangeAspect="1"/>
          </p:cNvPicPr>
          <p:nvPr/>
        </p:nvPicPr>
        <p:blipFill>
          <a:blip r:embed="rId7"/>
          <a:stretch>
            <a:fillRect/>
          </a:stretch>
        </p:blipFill>
        <p:spPr>
          <a:xfrm>
            <a:off x="805223" y="2260262"/>
            <a:ext cx="263290" cy="321303"/>
          </a:xfrm>
          <a:prstGeom prst="rect">
            <a:avLst/>
          </a:prstGeom>
        </p:spPr>
      </p:pic>
      <p:pic>
        <p:nvPicPr>
          <p:cNvPr id="31" name="Afbeelding 30"/>
          <p:cNvPicPr>
            <a:picLocks noChangeAspect="1"/>
          </p:cNvPicPr>
          <p:nvPr/>
        </p:nvPicPr>
        <p:blipFill>
          <a:blip r:embed="rId8"/>
          <a:stretch>
            <a:fillRect/>
          </a:stretch>
        </p:blipFill>
        <p:spPr>
          <a:xfrm>
            <a:off x="804137" y="3345943"/>
            <a:ext cx="266283" cy="416301"/>
          </a:xfrm>
          <a:prstGeom prst="rect">
            <a:avLst/>
          </a:prstGeom>
        </p:spPr>
      </p:pic>
      <p:pic>
        <p:nvPicPr>
          <p:cNvPr id="32" name="Afbeelding 31"/>
          <p:cNvPicPr>
            <a:picLocks noChangeAspect="1"/>
          </p:cNvPicPr>
          <p:nvPr/>
        </p:nvPicPr>
        <p:blipFill>
          <a:blip r:embed="rId9"/>
          <a:stretch>
            <a:fillRect/>
          </a:stretch>
        </p:blipFill>
        <p:spPr>
          <a:xfrm>
            <a:off x="6532833" y="925670"/>
            <a:ext cx="385812" cy="263054"/>
          </a:xfrm>
          <a:prstGeom prst="rect">
            <a:avLst/>
          </a:prstGeom>
        </p:spPr>
      </p:pic>
      <p:pic>
        <p:nvPicPr>
          <p:cNvPr id="33" name="Afbeelding 32"/>
          <p:cNvPicPr>
            <a:picLocks noChangeAspect="1"/>
          </p:cNvPicPr>
          <p:nvPr/>
        </p:nvPicPr>
        <p:blipFill>
          <a:blip r:embed="rId10"/>
          <a:stretch>
            <a:fillRect/>
          </a:stretch>
        </p:blipFill>
        <p:spPr>
          <a:xfrm>
            <a:off x="6576882" y="3611245"/>
            <a:ext cx="299225" cy="290796"/>
          </a:xfrm>
          <a:prstGeom prst="rect">
            <a:avLst/>
          </a:prstGeom>
        </p:spPr>
      </p:pic>
      <p:pic>
        <p:nvPicPr>
          <p:cNvPr id="34" name="Afbeelding 33"/>
          <p:cNvPicPr>
            <a:picLocks noChangeAspect="1"/>
          </p:cNvPicPr>
          <p:nvPr/>
        </p:nvPicPr>
        <p:blipFill rotWithShape="1">
          <a:blip r:embed="rId11"/>
          <a:srcRect l="17050" t="33024" r="61669" b="30375"/>
          <a:stretch/>
        </p:blipFill>
        <p:spPr>
          <a:xfrm>
            <a:off x="6575370" y="2573447"/>
            <a:ext cx="300737" cy="290796"/>
          </a:xfrm>
          <a:prstGeom prst="rect">
            <a:avLst/>
          </a:prstGeom>
        </p:spPr>
      </p:pic>
      <p:pic>
        <p:nvPicPr>
          <p:cNvPr id="1026" name="Picture 2" descr="Wereldvoedselprobleem - Duurzaam MBO">
            <a:extLst>
              <a:ext uri="{FF2B5EF4-FFF2-40B4-BE49-F238E27FC236}">
                <a16:creationId xmlns:a16="http://schemas.microsoft.com/office/drawing/2014/main" id="{7CEA1671-83E9-4EFC-B06D-0934B34E1C6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618" r="17559"/>
          <a:stretch/>
        </p:blipFill>
        <p:spPr bwMode="auto">
          <a:xfrm>
            <a:off x="7026476" y="4821456"/>
            <a:ext cx="1804044" cy="133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1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FD614CC-437B-4242-BBD9-B0E5E2C404F9}"/>
              </a:ext>
            </a:extLst>
          </p:cNvPr>
          <p:cNvSpPr>
            <a:spLocks noGrp="1"/>
          </p:cNvSpPr>
          <p:nvPr>
            <p:ph type="title"/>
          </p:nvPr>
        </p:nvSpPr>
        <p:spPr>
          <a:xfrm>
            <a:off x="643466" y="321734"/>
            <a:ext cx="6891187" cy="1135737"/>
          </a:xfrm>
        </p:spPr>
        <p:txBody>
          <a:bodyPr>
            <a:normAutofit/>
          </a:bodyPr>
          <a:lstStyle/>
          <a:p>
            <a:r>
              <a:rPr lang="nl-NL" sz="3600"/>
              <a:t>Leerdoelen les 1</a:t>
            </a:r>
          </a:p>
        </p:txBody>
      </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87DE62E-BFEA-495F-BB4A-5E2C337EEB2E}"/>
              </a:ext>
            </a:extLst>
          </p:cNvPr>
          <p:cNvPicPr>
            <a:picLocks noChangeAspect="1"/>
          </p:cNvPicPr>
          <p:nvPr/>
        </p:nvPicPr>
        <p:blipFill rotWithShape="1">
          <a:blip r:embed="rId2"/>
          <a:srcRect l="31130" r="29481"/>
          <a:stretch/>
        </p:blipFill>
        <p:spPr>
          <a:xfrm>
            <a:off x="8129873" y="10"/>
            <a:ext cx="4062128" cy="6857990"/>
          </a:xfrm>
          <a:prstGeom prst="rect">
            <a:avLst/>
          </a:prstGeom>
        </p:spPr>
      </p:pic>
      <p:grpSp>
        <p:nvGrpSpPr>
          <p:cNvPr id="31" name="Group 3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32" name="Rectangle 3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8" name="Tijdelijke aanduiding voor inhoud 2">
            <a:extLst>
              <a:ext uri="{FF2B5EF4-FFF2-40B4-BE49-F238E27FC236}">
                <a16:creationId xmlns:a16="http://schemas.microsoft.com/office/drawing/2014/main" id="{5C0DA3B2-3F85-4558-886A-E3A8461319B2}"/>
              </a:ext>
            </a:extLst>
          </p:cNvPr>
          <p:cNvGraphicFramePr>
            <a:graphicFrameLocks noGrp="1"/>
          </p:cNvGraphicFramePr>
          <p:nvPr>
            <p:ph idx="1"/>
            <p:extLst>
              <p:ext uri="{D42A27DB-BD31-4B8C-83A1-F6EECF244321}">
                <p14:modId xmlns:p14="http://schemas.microsoft.com/office/powerpoint/2010/main" val="1919352289"/>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90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2AFD814-EE2E-D84C-A603-818A65340EC9}"/>
              </a:ext>
            </a:extLst>
          </p:cNvPr>
          <p:cNvSpPr>
            <a:spLocks noGrp="1"/>
          </p:cNvSpPr>
          <p:nvPr>
            <p:ph type="title"/>
          </p:nvPr>
        </p:nvSpPr>
        <p:spPr>
          <a:xfrm>
            <a:off x="1251677" y="662399"/>
            <a:ext cx="4357499" cy="1494000"/>
          </a:xfrm>
        </p:spPr>
        <p:txBody>
          <a:bodyPr vert="horz" lIns="91440" tIns="45720" rIns="91440" bIns="45720" rtlCol="0" anchor="t">
            <a:normAutofit/>
          </a:bodyPr>
          <a:lstStyle/>
          <a:p>
            <a:pPr marL="571500" indent="-571500">
              <a:buFont typeface="Arial" panose="020B0604020202020204" pitchFamily="34" charset="0"/>
              <a:buChar char="•"/>
            </a:pPr>
            <a:r>
              <a:rPr lang="en-US" sz="3700"/>
              <a:t>Hoe was de stage? </a:t>
            </a:r>
            <a:br>
              <a:rPr lang="en-US" sz="3700"/>
            </a:br>
            <a:endParaRPr lang="en-US" sz="3700"/>
          </a:p>
        </p:txBody>
      </p:sp>
      <p:grpSp>
        <p:nvGrpSpPr>
          <p:cNvPr id="34" name="Group 33">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35"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nl-NL"/>
            </a:p>
          </p:txBody>
        </p:sp>
        <p:sp>
          <p:nvSpPr>
            <p:cNvPr id="36"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nl-NL"/>
            </a:p>
          </p:txBody>
        </p:sp>
      </p:grpSp>
      <p:sp>
        <p:nvSpPr>
          <p:cNvPr id="9" name="Content Placeholder 8">
            <a:extLst>
              <a:ext uri="{FF2B5EF4-FFF2-40B4-BE49-F238E27FC236}">
                <a16:creationId xmlns:a16="http://schemas.microsoft.com/office/drawing/2014/main" id="{F1BAB9F3-4B0C-4BA0-BE41-65E760B94443}"/>
              </a:ext>
            </a:extLst>
          </p:cNvPr>
          <p:cNvSpPr>
            <a:spLocks noGrp="1"/>
          </p:cNvSpPr>
          <p:nvPr>
            <p:ph idx="1"/>
          </p:nvPr>
        </p:nvSpPr>
        <p:spPr>
          <a:xfrm>
            <a:off x="1251678" y="2286000"/>
            <a:ext cx="4363595" cy="3844800"/>
          </a:xfrm>
        </p:spPr>
        <p:txBody>
          <a:bodyPr>
            <a:normAutofit/>
          </a:bodyPr>
          <a:lstStyle/>
          <a:p>
            <a:r>
              <a:rPr lang="en-US" sz="2000" dirty="0">
                <a:solidFill>
                  <a:schemeClr val="tx1">
                    <a:alpha val="60000"/>
                  </a:schemeClr>
                </a:solidFill>
              </a:rPr>
              <a:t>Wat </a:t>
            </a:r>
            <a:r>
              <a:rPr lang="en-US" sz="2000" dirty="0" err="1">
                <a:solidFill>
                  <a:schemeClr val="tx1">
                    <a:alpha val="60000"/>
                  </a:schemeClr>
                </a:solidFill>
              </a:rPr>
              <a:t>vond</a:t>
            </a:r>
            <a:r>
              <a:rPr lang="en-US" sz="2000" dirty="0">
                <a:solidFill>
                  <a:schemeClr val="tx1">
                    <a:alpha val="60000"/>
                  </a:schemeClr>
                </a:solidFill>
              </a:rPr>
              <a:t> je </a:t>
            </a:r>
            <a:r>
              <a:rPr lang="en-US" sz="2000" dirty="0" err="1">
                <a:solidFill>
                  <a:schemeClr val="tx1">
                    <a:alpha val="60000"/>
                  </a:schemeClr>
                </a:solidFill>
              </a:rPr>
              <a:t>leuk</a:t>
            </a:r>
            <a:r>
              <a:rPr lang="en-US" sz="2000" dirty="0">
                <a:solidFill>
                  <a:schemeClr val="tx1">
                    <a:alpha val="60000"/>
                  </a:schemeClr>
                </a:solidFill>
              </a:rPr>
              <a:t>, </a:t>
            </a:r>
            <a:r>
              <a:rPr lang="en-US" sz="2000" dirty="0" err="1">
                <a:solidFill>
                  <a:schemeClr val="tx1">
                    <a:alpha val="60000"/>
                  </a:schemeClr>
                </a:solidFill>
              </a:rPr>
              <a:t>kreeg</a:t>
            </a:r>
            <a:r>
              <a:rPr lang="en-US" sz="2000" dirty="0">
                <a:solidFill>
                  <a:schemeClr val="tx1">
                    <a:alpha val="60000"/>
                  </a:schemeClr>
                </a:solidFill>
              </a:rPr>
              <a:t> je </a:t>
            </a:r>
            <a:r>
              <a:rPr lang="en-US" sz="2000" dirty="0" err="1">
                <a:solidFill>
                  <a:schemeClr val="tx1">
                    <a:alpha val="60000"/>
                  </a:schemeClr>
                </a:solidFill>
              </a:rPr>
              <a:t>energie</a:t>
            </a:r>
            <a:r>
              <a:rPr lang="en-US" sz="2000" dirty="0">
                <a:solidFill>
                  <a:schemeClr val="tx1">
                    <a:alpha val="60000"/>
                  </a:schemeClr>
                </a:solidFill>
              </a:rPr>
              <a:t> van?</a:t>
            </a:r>
          </a:p>
          <a:p>
            <a:r>
              <a:rPr lang="en-US" sz="2000" dirty="0">
                <a:solidFill>
                  <a:schemeClr val="tx1">
                    <a:alpha val="60000"/>
                  </a:schemeClr>
                </a:solidFill>
              </a:rPr>
              <a:t>Wat </a:t>
            </a:r>
            <a:r>
              <a:rPr lang="en-US" sz="2000" dirty="0" err="1">
                <a:solidFill>
                  <a:schemeClr val="tx1">
                    <a:alpha val="60000"/>
                  </a:schemeClr>
                </a:solidFill>
              </a:rPr>
              <a:t>vond</a:t>
            </a:r>
            <a:r>
              <a:rPr lang="en-US" sz="2000" dirty="0">
                <a:solidFill>
                  <a:schemeClr val="tx1">
                    <a:alpha val="60000"/>
                  </a:schemeClr>
                </a:solidFill>
              </a:rPr>
              <a:t> je minder </a:t>
            </a:r>
            <a:r>
              <a:rPr lang="en-US" sz="2000" dirty="0" err="1">
                <a:solidFill>
                  <a:schemeClr val="tx1">
                    <a:alpha val="60000"/>
                  </a:schemeClr>
                </a:solidFill>
              </a:rPr>
              <a:t>leuk</a:t>
            </a:r>
            <a:r>
              <a:rPr lang="en-US" sz="2000" dirty="0">
                <a:solidFill>
                  <a:schemeClr val="tx1">
                    <a:alpha val="60000"/>
                  </a:schemeClr>
                </a:solidFill>
              </a:rPr>
              <a:t>?</a:t>
            </a:r>
          </a:p>
          <a:p>
            <a:r>
              <a:rPr lang="en-US" sz="2000" dirty="0">
                <a:solidFill>
                  <a:schemeClr val="tx1">
                    <a:alpha val="60000"/>
                  </a:schemeClr>
                </a:solidFill>
              </a:rPr>
              <a:t>Wat </a:t>
            </a:r>
            <a:r>
              <a:rPr lang="en-US" sz="2000" dirty="0" err="1">
                <a:solidFill>
                  <a:schemeClr val="tx1">
                    <a:alpha val="60000"/>
                  </a:schemeClr>
                </a:solidFill>
              </a:rPr>
              <a:t>ging</a:t>
            </a:r>
            <a:r>
              <a:rPr lang="en-US" sz="2000" dirty="0">
                <a:solidFill>
                  <a:schemeClr val="tx1">
                    <a:alpha val="60000"/>
                  </a:schemeClr>
                </a:solidFill>
              </a:rPr>
              <a:t> heel </a:t>
            </a:r>
            <a:r>
              <a:rPr lang="en-US" sz="2000" dirty="0" err="1">
                <a:solidFill>
                  <a:schemeClr val="tx1">
                    <a:alpha val="60000"/>
                  </a:schemeClr>
                </a:solidFill>
              </a:rPr>
              <a:t>goed</a:t>
            </a:r>
            <a:r>
              <a:rPr lang="en-US" sz="2000" dirty="0">
                <a:solidFill>
                  <a:schemeClr val="tx1">
                    <a:alpha val="60000"/>
                  </a:schemeClr>
                </a:solidFill>
              </a:rPr>
              <a:t>/ </a:t>
            </a:r>
            <a:r>
              <a:rPr lang="en-US" sz="2000" dirty="0" err="1">
                <a:solidFill>
                  <a:schemeClr val="tx1">
                    <a:alpha val="60000"/>
                  </a:schemeClr>
                </a:solidFill>
              </a:rPr>
              <a:t>succes</a:t>
            </a:r>
            <a:r>
              <a:rPr lang="en-US" sz="2000" dirty="0">
                <a:solidFill>
                  <a:schemeClr val="tx1">
                    <a:alpha val="60000"/>
                  </a:schemeClr>
                </a:solidFill>
              </a:rPr>
              <a:t>?</a:t>
            </a:r>
          </a:p>
          <a:p>
            <a:r>
              <a:rPr lang="en-US" sz="2000" dirty="0">
                <a:solidFill>
                  <a:schemeClr val="tx1">
                    <a:alpha val="60000"/>
                  </a:schemeClr>
                </a:solidFill>
              </a:rPr>
              <a:t>Wat had je </a:t>
            </a:r>
            <a:r>
              <a:rPr lang="en-US" sz="2000" dirty="0" err="1">
                <a:solidFill>
                  <a:schemeClr val="tx1">
                    <a:alpha val="60000"/>
                  </a:schemeClr>
                </a:solidFill>
              </a:rPr>
              <a:t>graag</a:t>
            </a:r>
            <a:r>
              <a:rPr lang="en-US" sz="2000" dirty="0">
                <a:solidFill>
                  <a:schemeClr val="tx1">
                    <a:alpha val="60000"/>
                  </a:schemeClr>
                </a:solidFill>
              </a:rPr>
              <a:t> </a:t>
            </a:r>
            <a:r>
              <a:rPr lang="en-US" sz="2000" dirty="0" err="1">
                <a:solidFill>
                  <a:schemeClr val="tx1">
                    <a:alpha val="60000"/>
                  </a:schemeClr>
                </a:solidFill>
              </a:rPr>
              <a:t>nog</a:t>
            </a:r>
            <a:r>
              <a:rPr lang="en-US" sz="2000" dirty="0">
                <a:solidFill>
                  <a:schemeClr val="tx1">
                    <a:alpha val="60000"/>
                  </a:schemeClr>
                </a:solidFill>
              </a:rPr>
              <a:t> </a:t>
            </a:r>
            <a:r>
              <a:rPr lang="en-US" sz="2000" dirty="0" err="1">
                <a:solidFill>
                  <a:schemeClr val="tx1">
                    <a:alpha val="60000"/>
                  </a:schemeClr>
                </a:solidFill>
              </a:rPr>
              <a:t>aan</a:t>
            </a:r>
            <a:r>
              <a:rPr lang="en-US" sz="2000" dirty="0">
                <a:solidFill>
                  <a:schemeClr val="tx1">
                    <a:alpha val="60000"/>
                  </a:schemeClr>
                </a:solidFill>
              </a:rPr>
              <a:t> </a:t>
            </a:r>
            <a:r>
              <a:rPr lang="en-US" sz="2000" dirty="0" err="1">
                <a:solidFill>
                  <a:schemeClr val="tx1">
                    <a:alpha val="60000"/>
                  </a:schemeClr>
                </a:solidFill>
              </a:rPr>
              <a:t>vaardigheden</a:t>
            </a:r>
            <a:r>
              <a:rPr lang="en-US" sz="2000" dirty="0">
                <a:solidFill>
                  <a:schemeClr val="tx1">
                    <a:alpha val="60000"/>
                  </a:schemeClr>
                </a:solidFill>
              </a:rPr>
              <a:t> </a:t>
            </a:r>
            <a:r>
              <a:rPr lang="en-US" sz="2000" dirty="0" err="1">
                <a:solidFill>
                  <a:schemeClr val="tx1">
                    <a:alpha val="60000"/>
                  </a:schemeClr>
                </a:solidFill>
              </a:rPr>
              <a:t>gehad</a:t>
            </a:r>
            <a:r>
              <a:rPr lang="en-US" sz="2000" dirty="0">
                <a:solidFill>
                  <a:schemeClr val="tx1">
                    <a:alpha val="60000"/>
                  </a:schemeClr>
                </a:solidFill>
              </a:rPr>
              <a:t>?</a:t>
            </a:r>
          </a:p>
          <a:p>
            <a:r>
              <a:rPr lang="en-US" sz="2000" dirty="0">
                <a:solidFill>
                  <a:schemeClr val="tx1">
                    <a:alpha val="60000"/>
                  </a:schemeClr>
                </a:solidFill>
              </a:rPr>
              <a:t>Wat neem je mee </a:t>
            </a:r>
            <a:r>
              <a:rPr lang="en-US" sz="2000" dirty="0" err="1">
                <a:solidFill>
                  <a:schemeClr val="tx1">
                    <a:alpha val="60000"/>
                  </a:schemeClr>
                </a:solidFill>
              </a:rPr>
              <a:t>voor</a:t>
            </a:r>
            <a:r>
              <a:rPr lang="en-US" sz="2000" dirty="0">
                <a:solidFill>
                  <a:schemeClr val="tx1">
                    <a:alpha val="60000"/>
                  </a:schemeClr>
                </a:solidFill>
              </a:rPr>
              <a:t> je </a:t>
            </a:r>
            <a:r>
              <a:rPr lang="en-US" sz="2000" dirty="0" err="1">
                <a:solidFill>
                  <a:schemeClr val="tx1">
                    <a:alpha val="60000"/>
                  </a:schemeClr>
                </a:solidFill>
              </a:rPr>
              <a:t>proeve</a:t>
            </a:r>
            <a:r>
              <a:rPr lang="en-US" sz="2000" dirty="0">
                <a:solidFill>
                  <a:schemeClr val="tx1">
                    <a:alpha val="60000"/>
                  </a:schemeClr>
                </a:solidFill>
              </a:rPr>
              <a:t>?</a:t>
            </a:r>
          </a:p>
        </p:txBody>
      </p:sp>
      <p:pic>
        <p:nvPicPr>
          <p:cNvPr id="5" name="Tijdelijke aanduiding voor inhoud 4">
            <a:extLst>
              <a:ext uri="{FF2B5EF4-FFF2-40B4-BE49-F238E27FC236}">
                <a16:creationId xmlns:a16="http://schemas.microsoft.com/office/drawing/2014/main" id="{0C8EA366-8821-F246-8DA6-503988353135}"/>
              </a:ext>
            </a:extLst>
          </p:cNvPr>
          <p:cNvPicPr>
            <a:picLocks noChangeAspect="1"/>
          </p:cNvPicPr>
          <p:nvPr/>
        </p:nvPicPr>
        <p:blipFill rotWithShape="1">
          <a:blip r:embed="rId2">
            <a:extLst>
              <a:ext uri="{28A0092B-C50C-407E-A947-70E740481C1C}">
                <a14:useLocalDpi xmlns:a14="http://schemas.microsoft.com/office/drawing/2010/main" val="0"/>
              </a:ext>
            </a:extLst>
          </a:blip>
          <a:srcRect r="-1" b="9478"/>
          <a:stretch/>
        </p:blipFill>
        <p:spPr>
          <a:xfrm>
            <a:off x="5975028" y="1807603"/>
            <a:ext cx="5572564" cy="3242793"/>
          </a:xfrm>
          <a:prstGeom prst="rect">
            <a:avLst/>
          </a:prstGeom>
        </p:spPr>
      </p:pic>
    </p:spTree>
    <p:extLst>
      <p:ext uri="{BB962C8B-B14F-4D97-AF65-F5344CB8AC3E}">
        <p14:creationId xmlns:p14="http://schemas.microsoft.com/office/powerpoint/2010/main" val="363720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2903D0-1004-E54B-B7CD-1E9E2D898081}"/>
              </a:ext>
            </a:extLst>
          </p:cNvPr>
          <p:cNvSpPr>
            <a:spLocks noGrp="1"/>
          </p:cNvSpPr>
          <p:nvPr>
            <p:ph type="title"/>
          </p:nvPr>
        </p:nvSpPr>
        <p:spPr>
          <a:xfrm>
            <a:off x="1043631" y="809898"/>
            <a:ext cx="10173010" cy="1554480"/>
          </a:xfrm>
        </p:spPr>
        <p:txBody>
          <a:bodyPr anchor="ctr">
            <a:normAutofit/>
          </a:bodyPr>
          <a:lstStyle/>
          <a:p>
            <a:r>
              <a:rPr lang="nl-NL" sz="3700"/>
              <a:t>Wat heb je nog nodig als voorbereiding op de proeve van bekwaamheid en voor je vervolgkeuze?</a:t>
            </a:r>
          </a:p>
        </p:txBody>
      </p:sp>
      <p:cxnSp>
        <p:nvCxnSpPr>
          <p:cNvPr id="33" name="Straight Connector 3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0" name="Tijdelijke aanduiding voor inhoud 2">
            <a:extLst>
              <a:ext uri="{FF2B5EF4-FFF2-40B4-BE49-F238E27FC236}">
                <a16:creationId xmlns:a16="http://schemas.microsoft.com/office/drawing/2014/main" id="{3F4455B4-A74C-4DDF-AB80-451DAC6023DB}"/>
              </a:ext>
            </a:extLst>
          </p:cNvPr>
          <p:cNvGraphicFramePr>
            <a:graphicFrameLocks noGrp="1"/>
          </p:cNvGraphicFramePr>
          <p:nvPr>
            <p:ph idx="1"/>
            <p:extLst>
              <p:ext uri="{D42A27DB-BD31-4B8C-83A1-F6EECF244321}">
                <p14:modId xmlns:p14="http://schemas.microsoft.com/office/powerpoint/2010/main" val="209378923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262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C3443-0F30-0B40-9FB6-3164B3795820}"/>
              </a:ext>
            </a:extLst>
          </p:cNvPr>
          <p:cNvSpPr>
            <a:spLocks noGrp="1"/>
          </p:cNvSpPr>
          <p:nvPr>
            <p:ph type="title"/>
          </p:nvPr>
        </p:nvSpPr>
        <p:spPr>
          <a:xfrm>
            <a:off x="4965430" y="629268"/>
            <a:ext cx="6586491" cy="1286160"/>
          </a:xfrm>
        </p:spPr>
        <p:txBody>
          <a:bodyPr anchor="b">
            <a:normAutofit/>
          </a:bodyPr>
          <a:lstStyle/>
          <a:p>
            <a:r>
              <a:rPr lang="nl-NL" sz="4100" b="1"/>
              <a:t>IBS Stad van de toekomst</a:t>
            </a:r>
            <a:br>
              <a:rPr lang="nl-NL" sz="4100"/>
            </a:br>
            <a:endParaRPr lang="nl-NL" sz="4100"/>
          </a:p>
        </p:txBody>
      </p:sp>
      <p:sp>
        <p:nvSpPr>
          <p:cNvPr id="3" name="Tijdelijke aanduiding voor inhoud 2">
            <a:extLst>
              <a:ext uri="{FF2B5EF4-FFF2-40B4-BE49-F238E27FC236}">
                <a16:creationId xmlns:a16="http://schemas.microsoft.com/office/drawing/2014/main" id="{AB5E3449-3C7E-9740-866D-49EE1ECF92F7}"/>
              </a:ext>
            </a:extLst>
          </p:cNvPr>
          <p:cNvSpPr>
            <a:spLocks noGrp="1"/>
          </p:cNvSpPr>
          <p:nvPr>
            <p:ph idx="1"/>
          </p:nvPr>
        </p:nvSpPr>
        <p:spPr>
          <a:xfrm>
            <a:off x="4965431" y="2438400"/>
            <a:ext cx="6586489" cy="3785419"/>
          </a:xfrm>
        </p:spPr>
        <p:txBody>
          <a:bodyPr>
            <a:normAutofit/>
          </a:bodyPr>
          <a:lstStyle/>
          <a:p>
            <a:r>
              <a:rPr lang="nl-NL" sz="2000"/>
              <a:t>In dit IBS ga je dromen over de toekomst van de stad op het gebied van jouw specialisatie. Hoe ziet 2050 er volgens jou straks uit? Je gaat je verdiepen in de uitdagingen die er nu spelen en kijken welke trends en ontwikkelingen er nu al zijn. Uiteindelijk presenteer je een visie op de stad van de toekomst binnen jouw specialisatie.</a:t>
            </a:r>
          </a:p>
          <a:p>
            <a:r>
              <a:rPr lang="nl-NL" sz="2000"/>
              <a:t>In je rol als adviseur duurzame leefomgeving word je gevraagd om na te denken over de stad van de toekomst er uitziet op het gebied van jouw specialisatie. </a:t>
            </a:r>
          </a:p>
        </p:txBody>
      </p:sp>
      <p:pic>
        <p:nvPicPr>
          <p:cNvPr id="40" name="Picture 29" descr="Pijlen die naar het licht wijzen">
            <a:extLst>
              <a:ext uri="{FF2B5EF4-FFF2-40B4-BE49-F238E27FC236}">
                <a16:creationId xmlns:a16="http://schemas.microsoft.com/office/drawing/2014/main" id="{C8336C80-349F-43A8-B777-952EF4F782BA}"/>
              </a:ext>
            </a:extLst>
          </p:cNvPr>
          <p:cNvPicPr>
            <a:picLocks noChangeAspect="1"/>
          </p:cNvPicPr>
          <p:nvPr/>
        </p:nvPicPr>
        <p:blipFill rotWithShape="1">
          <a:blip r:embed="rId2"/>
          <a:srcRect l="7577" r="47304" b="-1"/>
          <a:stretch/>
        </p:blipFill>
        <p:spPr>
          <a:xfrm>
            <a:off x="20" y="10"/>
            <a:ext cx="4635571" cy="6857990"/>
          </a:xfrm>
          <a:prstGeom prst="rect">
            <a:avLst/>
          </a:prstGeom>
          <a:effectLst/>
        </p:spPr>
      </p:pic>
      <p:cxnSp>
        <p:nvCxnSpPr>
          <p:cNvPr id="41" name="Straight Connector 3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8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03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C55146-40D4-E040-8120-27A572412F7C}"/>
              </a:ext>
            </a:extLst>
          </p:cNvPr>
          <p:cNvSpPr>
            <a:spLocks noGrp="1"/>
          </p:cNvSpPr>
          <p:nvPr>
            <p:ph type="title"/>
          </p:nvPr>
        </p:nvSpPr>
        <p:spPr>
          <a:xfrm>
            <a:off x="609600" y="274638"/>
            <a:ext cx="10972800" cy="1143000"/>
          </a:xfrm>
        </p:spPr>
        <p:txBody>
          <a:bodyPr vert="horz" lIns="91440" tIns="45720" rIns="91440" bIns="45720" rtlCol="0" anchor="ctr">
            <a:normAutofit/>
          </a:bodyPr>
          <a:lstStyle/>
          <a:p>
            <a:r>
              <a:rPr lang="nl-NL" kern="1200"/>
              <a:t>2050</a:t>
            </a:r>
          </a:p>
        </p:txBody>
      </p:sp>
      <p:pic>
        <p:nvPicPr>
          <p:cNvPr id="7" name="Afbeelding 6" descr="Menselijk oog gezien door transparante digitaal diagram">
            <a:extLst>
              <a:ext uri="{FF2B5EF4-FFF2-40B4-BE49-F238E27FC236}">
                <a16:creationId xmlns:a16="http://schemas.microsoft.com/office/drawing/2014/main" id="{07411992-BAAF-F6E6-1AC0-4D2EB3B8423A}"/>
              </a:ext>
            </a:extLst>
          </p:cNvPr>
          <p:cNvPicPr>
            <a:picLocks noChangeAspect="1"/>
          </p:cNvPicPr>
          <p:nvPr/>
        </p:nvPicPr>
        <p:blipFill rotWithShape="1">
          <a:blip r:embed="rId2">
            <a:extLst>
              <a:ext uri="{28A0092B-C50C-407E-A947-70E740481C1C}">
                <a14:useLocalDpi xmlns:a14="http://schemas.microsoft.com/office/drawing/2010/main" val="0"/>
              </a:ext>
            </a:extLst>
          </a:blip>
          <a:srcRect l="3889" r="18063" b="3"/>
          <a:stretch/>
        </p:blipFill>
        <p:spPr>
          <a:xfrm>
            <a:off x="609600" y="2174875"/>
            <a:ext cx="5386917" cy="3951288"/>
          </a:xfrm>
          <a:prstGeom prst="rect">
            <a:avLst/>
          </a:prstGeom>
          <a:noFill/>
        </p:spPr>
      </p:pic>
      <p:sp>
        <p:nvSpPr>
          <p:cNvPr id="4" name="Tekstvak 3">
            <a:extLst>
              <a:ext uri="{FF2B5EF4-FFF2-40B4-BE49-F238E27FC236}">
                <a16:creationId xmlns:a16="http://schemas.microsoft.com/office/drawing/2014/main" id="{C2EFD2EB-A80C-9858-26D4-40D49985BA94}"/>
              </a:ext>
            </a:extLst>
          </p:cNvPr>
          <p:cNvSpPr txBox="1"/>
          <p:nvPr/>
        </p:nvSpPr>
        <p:spPr>
          <a:xfrm>
            <a:off x="6193368" y="2174875"/>
            <a:ext cx="5389033" cy="3951288"/>
          </a:xfrm>
          <a:prstGeom prst="rect">
            <a:avLst/>
          </a:prstGeom>
        </p:spPr>
        <p:txBody>
          <a:bodyPr vert="horz" lIns="91440" tIns="45720" rIns="91440" bIns="45720" rtlCol="0">
            <a:normAutofit/>
          </a:bodyPr>
          <a:lstStyle/>
          <a:p>
            <a:pPr>
              <a:spcBef>
                <a:spcPct val="20000"/>
              </a:spcBef>
              <a:buFont typeface="Arial" panose="020B0604020202020204" pitchFamily="34" charset="0"/>
            </a:pPr>
            <a:endParaRPr lang="nl-NL" sz="2400" dirty="0">
              <a:hlinkClick r:id="rId3"/>
            </a:endParaRPr>
          </a:p>
          <a:p>
            <a:pPr>
              <a:spcBef>
                <a:spcPct val="20000"/>
              </a:spcBef>
              <a:buFont typeface="Arial" panose="020B0604020202020204" pitchFamily="34" charset="0"/>
            </a:pPr>
            <a:r>
              <a:rPr lang="nl-NL" sz="2400" dirty="0">
                <a:hlinkClick r:id="rId3"/>
              </a:rPr>
              <a:t>https://nos.nl/nieuwsuur/artikel/2368084-nederland-in-2050</a:t>
            </a:r>
          </a:p>
          <a:p>
            <a:pPr>
              <a:spcBef>
                <a:spcPct val="20000"/>
              </a:spcBef>
              <a:buFont typeface="Arial" panose="020B0604020202020204" pitchFamily="34" charset="0"/>
            </a:pPr>
            <a:r>
              <a:rPr lang="nl-NL" sz="2400" dirty="0">
                <a:hlinkClick r:id="rId3"/>
              </a:rPr>
              <a:t>https://youtu.be/pD8PxBG4XPw</a:t>
            </a:r>
            <a:r>
              <a:rPr lang="nl-NL" sz="2400" dirty="0"/>
              <a:t> </a:t>
            </a:r>
          </a:p>
        </p:txBody>
      </p:sp>
    </p:spTree>
    <p:extLst>
      <p:ext uri="{BB962C8B-B14F-4D97-AF65-F5344CB8AC3E}">
        <p14:creationId xmlns:p14="http://schemas.microsoft.com/office/powerpoint/2010/main" val="169209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C55146-40D4-E040-8120-27A572412F7C}"/>
              </a:ext>
            </a:extLst>
          </p:cNvPr>
          <p:cNvSpPr>
            <a:spLocks noGrp="1"/>
          </p:cNvSpPr>
          <p:nvPr>
            <p:ph type="title"/>
          </p:nvPr>
        </p:nvSpPr>
        <p:spPr>
          <a:xfrm>
            <a:off x="609600" y="274638"/>
            <a:ext cx="10972800" cy="1143000"/>
          </a:xfrm>
        </p:spPr>
        <p:txBody>
          <a:bodyPr anchor="ctr">
            <a:normAutofit/>
          </a:bodyPr>
          <a:lstStyle/>
          <a:p>
            <a:pPr>
              <a:lnSpc>
                <a:spcPct val="90000"/>
              </a:lnSpc>
            </a:pPr>
            <a:r>
              <a:rPr lang="nl-NL" sz="3700"/>
              <a:t>Welke uitdagingen zijn er allemaal te koppelen aan gezondheid?</a:t>
            </a:r>
          </a:p>
        </p:txBody>
      </p:sp>
      <p:pic>
        <p:nvPicPr>
          <p:cNvPr id="6" name="Picture 5" descr="Witte puzzel met een rood puzzelstukje">
            <a:extLst>
              <a:ext uri="{FF2B5EF4-FFF2-40B4-BE49-F238E27FC236}">
                <a16:creationId xmlns:a16="http://schemas.microsoft.com/office/drawing/2014/main" id="{992190DB-5B46-4687-B840-14C8B9C00193}"/>
              </a:ext>
            </a:extLst>
          </p:cNvPr>
          <p:cNvPicPr>
            <a:picLocks noChangeAspect="1"/>
          </p:cNvPicPr>
          <p:nvPr/>
        </p:nvPicPr>
        <p:blipFill rotWithShape="1">
          <a:blip r:embed="rId2"/>
          <a:srcRect t="9039" b="17633"/>
          <a:stretch/>
        </p:blipFill>
        <p:spPr>
          <a:xfrm>
            <a:off x="609600" y="1600201"/>
            <a:ext cx="10972800" cy="4525963"/>
          </a:xfrm>
          <a:prstGeom prst="rect">
            <a:avLst/>
          </a:prstGeom>
          <a:noFill/>
        </p:spPr>
      </p:pic>
    </p:spTree>
    <p:extLst>
      <p:ext uri="{BB962C8B-B14F-4D97-AF65-F5344CB8AC3E}">
        <p14:creationId xmlns:p14="http://schemas.microsoft.com/office/powerpoint/2010/main" val="53748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72">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31EE84F2-EDB3-064A-9CB2-AE884C66B70F}"/>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err="1"/>
              <a:t>Positieve</a:t>
            </a:r>
            <a:r>
              <a:rPr lang="en-US"/>
              <a:t> GEZONDHEID</a:t>
            </a:r>
            <a:br>
              <a:rPr lang="en-US"/>
            </a:br>
            <a:endParaRPr lang="en-US"/>
          </a:p>
        </p:txBody>
      </p:sp>
      <p:sp>
        <p:nvSpPr>
          <p:cNvPr id="84" name="Rectangle 7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jdelijke aanduiding voor inhoud 6">
            <a:extLst>
              <a:ext uri="{FF2B5EF4-FFF2-40B4-BE49-F238E27FC236}">
                <a16:creationId xmlns:a16="http://schemas.microsoft.com/office/drawing/2014/main" id="{78CCC7F6-0D7F-E744-B668-64733DCB0962}"/>
              </a:ext>
            </a:extLst>
          </p:cNvPr>
          <p:cNvSpPr>
            <a:spLocks noGrp="1"/>
          </p:cNvSpPr>
          <p:nvPr>
            <p:ph sz="half" idx="2"/>
          </p:nvPr>
        </p:nvSpPr>
        <p:spPr>
          <a:xfrm>
            <a:off x="205016" y="2351600"/>
            <a:ext cx="4530898" cy="3639450"/>
          </a:xfrm>
        </p:spPr>
        <p:txBody>
          <a:bodyPr vert="horz" lIns="91440" tIns="45720" rIns="91440" bIns="45720" rtlCol="0" anchor="ctr">
            <a:normAutofit/>
          </a:bodyPr>
          <a:lstStyle/>
          <a:p>
            <a:pPr marL="457200"/>
            <a:r>
              <a:rPr lang="en-US" sz="2000"/>
              <a:t>Hoe </a:t>
            </a:r>
            <a:r>
              <a:rPr lang="en-US" sz="2000" err="1"/>
              <a:t>voel</a:t>
            </a:r>
            <a:r>
              <a:rPr lang="en-US" sz="2000"/>
              <a:t> </a:t>
            </a:r>
            <a:r>
              <a:rPr lang="en-US" sz="2000" err="1"/>
              <a:t>ik</a:t>
            </a:r>
            <a:r>
              <a:rPr lang="en-US" sz="2000"/>
              <a:t> me </a:t>
            </a:r>
            <a:r>
              <a:rPr lang="en-US" sz="2000" err="1"/>
              <a:t>lichamelijk</a:t>
            </a:r>
            <a:r>
              <a:rPr lang="en-US" sz="2000"/>
              <a:t>?</a:t>
            </a:r>
          </a:p>
          <a:p>
            <a:pPr marL="457200"/>
            <a:r>
              <a:rPr lang="en-US" sz="2000"/>
              <a:t>Hoe </a:t>
            </a:r>
            <a:r>
              <a:rPr lang="en-US" sz="2000" err="1"/>
              <a:t>gaat</a:t>
            </a:r>
            <a:r>
              <a:rPr lang="en-US" sz="2000"/>
              <a:t> het </a:t>
            </a:r>
            <a:r>
              <a:rPr lang="en-US" sz="2000" err="1"/>
              <a:t>mentaal</a:t>
            </a:r>
            <a:r>
              <a:rPr lang="en-US" sz="2000"/>
              <a:t> met me?</a:t>
            </a:r>
          </a:p>
          <a:p>
            <a:pPr marL="457200"/>
            <a:r>
              <a:rPr lang="en-US" sz="2000" err="1"/>
              <a:t>Hoeveel</a:t>
            </a:r>
            <a:r>
              <a:rPr lang="en-US" sz="2000"/>
              <a:t> </a:t>
            </a:r>
            <a:r>
              <a:rPr lang="en-US" sz="2000" err="1"/>
              <a:t>vertrouwen</a:t>
            </a:r>
            <a:r>
              <a:rPr lang="en-US" sz="2000"/>
              <a:t> </a:t>
            </a:r>
            <a:r>
              <a:rPr lang="en-US" sz="2000" err="1"/>
              <a:t>heb</a:t>
            </a:r>
            <a:r>
              <a:rPr lang="en-US" sz="2000"/>
              <a:t> </a:t>
            </a:r>
            <a:r>
              <a:rPr lang="en-US" sz="2000" err="1"/>
              <a:t>ik</a:t>
            </a:r>
            <a:r>
              <a:rPr lang="en-US" sz="2000"/>
              <a:t> in </a:t>
            </a:r>
            <a:r>
              <a:rPr lang="en-US" sz="2000" err="1"/>
              <a:t>mijn</a:t>
            </a:r>
            <a:r>
              <a:rPr lang="en-US" sz="2000"/>
              <a:t> eigen </a:t>
            </a:r>
            <a:r>
              <a:rPr lang="en-US" sz="2000" err="1"/>
              <a:t>toekomst</a:t>
            </a:r>
            <a:r>
              <a:rPr lang="en-US" sz="2000"/>
              <a:t>?</a:t>
            </a:r>
          </a:p>
          <a:p>
            <a:pPr marL="457200"/>
            <a:r>
              <a:rPr lang="en-US" sz="2000" err="1"/>
              <a:t>Lukt</a:t>
            </a:r>
            <a:r>
              <a:rPr lang="en-US" sz="2000"/>
              <a:t> het me </a:t>
            </a:r>
            <a:r>
              <a:rPr lang="en-US" sz="2000" err="1"/>
              <a:t>te</a:t>
            </a:r>
            <a:r>
              <a:rPr lang="en-US" sz="2000"/>
              <a:t> </a:t>
            </a:r>
            <a:r>
              <a:rPr lang="en-US" sz="2000" err="1"/>
              <a:t>genieten</a:t>
            </a:r>
            <a:r>
              <a:rPr lang="en-US" sz="2000"/>
              <a:t> van het </a:t>
            </a:r>
            <a:r>
              <a:rPr lang="en-US" sz="2000" err="1"/>
              <a:t>leven</a:t>
            </a:r>
            <a:r>
              <a:rPr lang="en-US" sz="2000"/>
              <a:t>?</a:t>
            </a:r>
          </a:p>
          <a:p>
            <a:pPr marL="457200"/>
            <a:r>
              <a:rPr lang="en-US" sz="2000"/>
              <a:t>In </a:t>
            </a:r>
            <a:r>
              <a:rPr lang="en-US" sz="2000" err="1"/>
              <a:t>hoeverre</a:t>
            </a:r>
            <a:r>
              <a:rPr lang="en-US" sz="2000"/>
              <a:t> </a:t>
            </a:r>
            <a:r>
              <a:rPr lang="en-US" sz="2000" err="1"/>
              <a:t>kan</a:t>
            </a:r>
            <a:r>
              <a:rPr lang="en-US" sz="2000"/>
              <a:t> </a:t>
            </a:r>
            <a:r>
              <a:rPr lang="en-US" sz="2000" err="1"/>
              <a:t>ik</a:t>
            </a:r>
            <a:r>
              <a:rPr lang="en-US" sz="2000"/>
              <a:t> </a:t>
            </a:r>
            <a:r>
              <a:rPr lang="en-US" sz="2000" err="1"/>
              <a:t>meedoen</a:t>
            </a:r>
            <a:r>
              <a:rPr lang="en-US" sz="2000"/>
              <a:t> in de </a:t>
            </a:r>
            <a:r>
              <a:rPr lang="en-US" sz="2000" err="1"/>
              <a:t>samenleving</a:t>
            </a:r>
            <a:r>
              <a:rPr lang="en-US" sz="2000"/>
              <a:t>?</a:t>
            </a:r>
          </a:p>
          <a:p>
            <a:pPr marL="457200"/>
            <a:r>
              <a:rPr lang="en-US" sz="2000"/>
              <a:t>Hoe </a:t>
            </a:r>
            <a:r>
              <a:rPr lang="en-US" sz="2000" err="1"/>
              <a:t>ziet</a:t>
            </a:r>
            <a:r>
              <a:rPr lang="en-US" sz="2000"/>
              <a:t> </a:t>
            </a:r>
            <a:r>
              <a:rPr lang="en-US" sz="2000" err="1"/>
              <a:t>mijn</a:t>
            </a:r>
            <a:r>
              <a:rPr lang="en-US" sz="2000"/>
              <a:t> </a:t>
            </a:r>
            <a:r>
              <a:rPr lang="en-US" sz="2000" err="1"/>
              <a:t>dagelijks</a:t>
            </a:r>
            <a:r>
              <a:rPr lang="en-US" sz="2000"/>
              <a:t> </a:t>
            </a:r>
            <a:r>
              <a:rPr lang="en-US" sz="2000" err="1"/>
              <a:t>leven</a:t>
            </a:r>
            <a:r>
              <a:rPr lang="en-US" sz="2000"/>
              <a:t> </a:t>
            </a:r>
            <a:r>
              <a:rPr lang="en-US" sz="2000" err="1"/>
              <a:t>eruit</a:t>
            </a:r>
            <a:r>
              <a:rPr lang="en-US" sz="2000"/>
              <a:t>?</a:t>
            </a:r>
          </a:p>
          <a:p>
            <a:endParaRPr lang="en-US" sz="2000"/>
          </a:p>
        </p:txBody>
      </p:sp>
      <p:pic>
        <p:nvPicPr>
          <p:cNvPr id="12" name="Tijdelijke aanduiding voor inhoud 11" descr="Afbeelding met tekst, kaart&#10;&#10;Automatisch gegenereerde beschrijving">
            <a:extLst>
              <a:ext uri="{FF2B5EF4-FFF2-40B4-BE49-F238E27FC236}">
                <a16:creationId xmlns:a16="http://schemas.microsoft.com/office/drawing/2014/main" id="{3DB62839-A8D7-134C-9D53-C32750E77FF7}"/>
              </a:ext>
            </a:extLst>
          </p:cNvPr>
          <p:cNvPicPr>
            <a:picLocks noGrp="1" noChangeAspect="1"/>
          </p:cNvPicPr>
          <p:nvPr>
            <p:ph sz="half" idx="1"/>
          </p:nvPr>
        </p:nvPicPr>
        <p:blipFill rotWithShape="1">
          <a:blip r:embed="rId3"/>
          <a:srcRect r="6752" b="3"/>
          <a:stretch/>
        </p:blipFill>
        <p:spPr>
          <a:xfrm>
            <a:off x="4394569" y="1004678"/>
            <a:ext cx="7285745" cy="5254287"/>
          </a:xfrm>
          <a:prstGeom prst="rect">
            <a:avLst/>
          </a:prstGeom>
        </p:spPr>
      </p:pic>
      <p:sp>
        <p:nvSpPr>
          <p:cNvPr id="86" name="Rectangle 7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45D9E22E-B87B-B649-99E2-3D277C7AC3D9}"/>
              </a:ext>
            </a:extLst>
          </p:cNvPr>
          <p:cNvSpPr txBox="1"/>
          <p:nvPr/>
        </p:nvSpPr>
        <p:spPr>
          <a:xfrm>
            <a:off x="1087821" y="6471069"/>
            <a:ext cx="54706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Bron: </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https://www.iph.nl/positieve-gezondheid</a:t>
            </a: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55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vert="horz" lIns="91440" tIns="45720" rIns="91440" bIns="45720" rtlCol="0" anchor="ctr">
            <a:normAutofit fontScale="90000"/>
          </a:bodyPr>
          <a:lstStyle/>
          <a:p>
            <a:pPr>
              <a:lnSpc>
                <a:spcPct val="90000"/>
              </a:lnSpc>
            </a:pPr>
            <a:r>
              <a:rPr lang="en-US" sz="3600" dirty="0"/>
              <a:t>Wat </a:t>
            </a:r>
            <a:r>
              <a:rPr lang="en-US" sz="3600" dirty="0" err="1"/>
              <a:t>speelt</a:t>
            </a:r>
            <a:r>
              <a:rPr lang="en-US" sz="3600" dirty="0"/>
              <a:t> </a:t>
            </a:r>
            <a:r>
              <a:rPr lang="en-US" sz="3600" dirty="0" err="1"/>
              <a:t>een</a:t>
            </a:r>
            <a:r>
              <a:rPr lang="en-US" sz="3600" dirty="0"/>
              <a:t> </a:t>
            </a:r>
            <a:r>
              <a:rPr lang="en-US" sz="3600" dirty="0" err="1"/>
              <a:t>rol</a:t>
            </a:r>
            <a:r>
              <a:rPr lang="en-US" sz="3600" dirty="0"/>
              <a:t> </a:t>
            </a:r>
            <a:r>
              <a:rPr lang="en-US" sz="3600" dirty="0" err="1"/>
              <a:t>bij</a:t>
            </a:r>
            <a:r>
              <a:rPr lang="en-US" sz="3600" dirty="0"/>
              <a:t> </a:t>
            </a:r>
            <a:r>
              <a:rPr lang="en-US" sz="3600" dirty="0" err="1"/>
              <a:t>gezondheid</a:t>
            </a:r>
            <a:r>
              <a:rPr lang="en-US" sz="3600" dirty="0"/>
              <a:t>?</a:t>
            </a:r>
            <a:br>
              <a:rPr lang="en-US" sz="2400" dirty="0"/>
            </a:br>
            <a:br>
              <a:rPr lang="en-US" sz="2400" dirty="0"/>
            </a:br>
            <a:endParaRPr lang="en-US" sz="2400" dirty="0"/>
          </a:p>
        </p:txBody>
      </p:sp>
      <p:pic>
        <p:nvPicPr>
          <p:cNvPr id="6" name="Tijdelijke aanduiding voor inhoud 5"/>
          <p:cNvPicPr>
            <a:picLocks noGrp="1" noChangeAspect="1"/>
          </p:cNvPicPr>
          <p:nvPr>
            <p:ph idx="1"/>
          </p:nvPr>
        </p:nvPicPr>
        <p:blipFill rotWithShape="1">
          <a:blip r:embed="rId2"/>
          <a:stretch/>
        </p:blipFill>
        <p:spPr>
          <a:xfrm>
            <a:off x="2191733" y="970006"/>
            <a:ext cx="7511972" cy="4525963"/>
          </a:xfrm>
          <a:prstGeom prst="rect">
            <a:avLst/>
          </a:prstGeom>
          <a:noFill/>
          <a:effectLst/>
        </p:spPr>
      </p:pic>
      <p:sp>
        <p:nvSpPr>
          <p:cNvPr id="7" name="Tekstvak 6">
            <a:extLst>
              <a:ext uri="{FF2B5EF4-FFF2-40B4-BE49-F238E27FC236}">
                <a16:creationId xmlns:a16="http://schemas.microsoft.com/office/drawing/2014/main" id="{D83CA58E-10A4-2543-9605-3808E9146024}"/>
              </a:ext>
            </a:extLst>
          </p:cNvPr>
          <p:cNvSpPr txBox="1"/>
          <p:nvPr/>
        </p:nvSpPr>
        <p:spPr>
          <a:xfrm>
            <a:off x="3419732" y="5887994"/>
            <a:ext cx="7380073" cy="369332"/>
          </a:xfrm>
          <a:prstGeom prst="rect">
            <a:avLst/>
          </a:prstGeom>
          <a:noFill/>
        </p:spPr>
        <p:txBody>
          <a:bodyPr wrap="square">
            <a:spAutoFit/>
          </a:bodyPr>
          <a:lstStyle/>
          <a:p>
            <a:r>
              <a:rPr lang="en-US" sz="1800" dirty="0">
                <a:hlinkClick r:id="rId3"/>
              </a:rPr>
              <a:t>https://video.saxion.nl/media/Model+van+Lalonde/0_uknstpuo</a:t>
            </a:r>
            <a:endParaRPr lang="nl-NL" dirty="0"/>
          </a:p>
        </p:txBody>
      </p:sp>
    </p:spTree>
    <p:extLst>
      <p:ext uri="{BB962C8B-B14F-4D97-AF65-F5344CB8AC3E}">
        <p14:creationId xmlns:p14="http://schemas.microsoft.com/office/powerpoint/2010/main" val="3030460297"/>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B4BBB5-C5DA-4F31-A3C0-EA042D43FA06}">
  <ds:schemaRefs>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34354c1b-6b8c-435b-ad50-990538c19557"/>
    <ds:schemaRef ds:uri="http://www.w3.org/XML/1998/namespace"/>
    <ds:schemaRef ds:uri="http://purl.org/dc/dcmitype/"/>
  </ds:schemaRefs>
</ds:datastoreItem>
</file>

<file path=customXml/itemProps2.xml><?xml version="1.0" encoding="utf-8"?>
<ds:datastoreItem xmlns:ds="http://schemas.openxmlformats.org/officeDocument/2006/customXml" ds:itemID="{59033ADD-C232-4396-A14F-E1C3C0E68188}">
  <ds:schemaRefs>
    <ds:schemaRef ds:uri="http://schemas.microsoft.com/sharepoint/v3/contenttype/forms"/>
  </ds:schemaRefs>
</ds:datastoreItem>
</file>

<file path=customXml/itemProps3.xml><?xml version="1.0" encoding="utf-8"?>
<ds:datastoreItem xmlns:ds="http://schemas.openxmlformats.org/officeDocument/2006/customXml" ds:itemID="{F421ABD8-CA43-4732-A5C6-5DB0E6E2BA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2111</TotalTime>
  <Words>852</Words>
  <Application>Microsoft Macintosh PowerPoint</Application>
  <PresentationFormat>Breedbeeld</PresentationFormat>
  <Paragraphs>85</Paragraphs>
  <Slides>14</Slides>
  <Notes>3</Notes>
  <HiddenSlides>0</HiddenSlides>
  <MMClips>0</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14</vt:i4>
      </vt:variant>
    </vt:vector>
  </HeadingPairs>
  <TitlesOfParts>
    <vt:vector size="22" baseType="lpstr">
      <vt:lpstr>Arial</vt:lpstr>
      <vt:lpstr>Calibri</vt:lpstr>
      <vt:lpstr>Calibri Light</vt:lpstr>
      <vt:lpstr>Open Sans</vt:lpstr>
      <vt:lpstr>Kantoorthema</vt:lpstr>
      <vt:lpstr>1_Kantoorthema</vt:lpstr>
      <vt:lpstr>3_Kantoorthema</vt:lpstr>
      <vt:lpstr>2_Kantoorthema</vt:lpstr>
      <vt:lpstr>Lifestyle Gezondheid in de toekomst</vt:lpstr>
      <vt:lpstr>Leerdoelen les 1</vt:lpstr>
      <vt:lpstr>Hoe was de stage?  </vt:lpstr>
      <vt:lpstr>Wat heb je nog nodig als voorbereiding op de proeve van bekwaamheid en voor je vervolgkeuze?</vt:lpstr>
      <vt:lpstr>IBS Stad van de toekomst </vt:lpstr>
      <vt:lpstr>2050</vt:lpstr>
      <vt:lpstr>Welke uitdagingen zijn er allemaal te koppelen aan gezondheid?</vt:lpstr>
      <vt:lpstr>Positieve GEZONDHEID </vt:lpstr>
      <vt:lpstr>Wat speelt een rol bij gezondheid?  </vt:lpstr>
      <vt:lpstr>Gezonde leven van de toekomst</vt:lpstr>
      <vt:lpstr>Lifestyle – uitdagingen de gezonde leefomgeving en de gezonde maatschappij. </vt:lpstr>
      <vt:lpstr> Waar liggen de uitdagingen voor de toekomst op het gebied van gezondheid?  </vt:lpstr>
      <vt:lpstr>Wat is technologische en sociale innovatie?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Gezondheidszorg en medicijnen in de toekomst</dc:title>
  <dc:creator>Mariska de Rouw</dc:creator>
  <cp:lastModifiedBy>Mariska de Rouw</cp:lastModifiedBy>
  <cp:revision>20</cp:revision>
  <dcterms:created xsi:type="dcterms:W3CDTF">2021-02-05T08:39:06Z</dcterms:created>
  <dcterms:modified xsi:type="dcterms:W3CDTF">2024-02-05T14:36:55Z</dcterms:modified>
</cp:coreProperties>
</file>